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notesSlides/notesSlide3.xml" ContentType="application/vnd.openxmlformats-officedocument.presentationml.notesSlide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0"/>
  </p:notesMasterIdLst>
  <p:sldIdLst>
    <p:sldId id="256" r:id="rId2"/>
    <p:sldId id="452" r:id="rId3"/>
    <p:sldId id="424" r:id="rId4"/>
    <p:sldId id="262" r:id="rId5"/>
    <p:sldId id="453" r:id="rId6"/>
    <p:sldId id="261" r:id="rId7"/>
    <p:sldId id="455" r:id="rId8"/>
    <p:sldId id="308" r:id="rId9"/>
    <p:sldId id="257" r:id="rId10"/>
    <p:sldId id="423" r:id="rId11"/>
    <p:sldId id="422" r:id="rId12"/>
    <p:sldId id="434" r:id="rId13"/>
    <p:sldId id="454" r:id="rId14"/>
    <p:sldId id="425" r:id="rId15"/>
    <p:sldId id="435" r:id="rId16"/>
    <p:sldId id="305" r:id="rId17"/>
    <p:sldId id="313" r:id="rId18"/>
    <p:sldId id="306" r:id="rId19"/>
    <p:sldId id="307" r:id="rId20"/>
    <p:sldId id="438" r:id="rId21"/>
    <p:sldId id="309" r:id="rId22"/>
    <p:sldId id="312" r:id="rId23"/>
    <p:sldId id="449" r:id="rId24"/>
    <p:sldId id="451" r:id="rId25"/>
    <p:sldId id="440" r:id="rId26"/>
    <p:sldId id="450" r:id="rId27"/>
    <p:sldId id="458" r:id="rId28"/>
    <p:sldId id="459" r:id="rId29"/>
    <p:sldId id="460" r:id="rId30"/>
    <p:sldId id="445" r:id="rId31"/>
    <p:sldId id="446" r:id="rId32"/>
    <p:sldId id="447" r:id="rId33"/>
    <p:sldId id="439" r:id="rId34"/>
    <p:sldId id="448" r:id="rId35"/>
    <p:sldId id="456" r:id="rId36"/>
    <p:sldId id="457" r:id="rId37"/>
    <p:sldId id="441" r:id="rId38"/>
    <p:sldId id="442" r:id="rId39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995F4A7B-8DFA-4448-B470-8CB8AB297FF4}">
          <p14:sldIdLst>
            <p14:sldId id="256"/>
            <p14:sldId id="452"/>
            <p14:sldId id="424"/>
            <p14:sldId id="262"/>
            <p14:sldId id="453"/>
            <p14:sldId id="261"/>
            <p14:sldId id="455"/>
            <p14:sldId id="308"/>
            <p14:sldId id="257"/>
            <p14:sldId id="423"/>
            <p14:sldId id="422"/>
            <p14:sldId id="434"/>
          </p14:sldIdLst>
        </p14:section>
        <p14:section name="未命名的章節" id="{CDF10F3C-691E-0A41-B949-879BF53CB541}">
          <p14:sldIdLst>
            <p14:sldId id="454"/>
            <p14:sldId id="425"/>
            <p14:sldId id="435"/>
            <p14:sldId id="305"/>
            <p14:sldId id="313"/>
            <p14:sldId id="306"/>
            <p14:sldId id="307"/>
            <p14:sldId id="438"/>
            <p14:sldId id="309"/>
            <p14:sldId id="312"/>
            <p14:sldId id="449"/>
            <p14:sldId id="451"/>
            <p14:sldId id="440"/>
            <p14:sldId id="450"/>
            <p14:sldId id="458"/>
            <p14:sldId id="459"/>
            <p14:sldId id="460"/>
            <p14:sldId id="445"/>
            <p14:sldId id="446"/>
            <p14:sldId id="447"/>
            <p14:sldId id="439"/>
            <p14:sldId id="448"/>
            <p14:sldId id="456"/>
            <p14:sldId id="457"/>
            <p14:sldId id="441"/>
            <p14:sldId id="442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淺色樣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9"/>
    <p:restoredTop sz="93510"/>
  </p:normalViewPr>
  <p:slideViewPr>
    <p:cSldViewPr snapToGrid="0">
      <p:cViewPr>
        <p:scale>
          <a:sx n="87" d="100"/>
          <a:sy n="87" d="100"/>
        </p:scale>
        <p:origin x="144" y="-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henry/Desktop/python/massAI/WEKA_Reduced_plot_revised_zfNGbrain_20221129_1219_proc3_noques_noNa%20-%20revised_zfNGbrain_20221129_1219_proc3_noques_noNa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/Users/henry/Desktop/python/massAI/WEKA_Reduced_plot_revised_zfNGbrain_20221129_1219_proc3_noques_noNa%20-%20revised_zfNGbrain_20221129_1219_proc3_noques_noNa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file:////Users/henry/Desktop/python/massAI/WEKA_Reduced_plot_revised_zfNGbrain_20221129_1219_proc3_noques_noNa%20-%20revised_zfNGbrain_20221129_1219_proc3_noques_noNa.xlsx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file:////Users/henry/Desktop/python/massAI/WEKA_Reduced_plot_revised_zfNGbrain_20221129_1219_proc3_noques_noNa%20-%20revised_zfNGbrain_20221129_1219_proc3_noques_noNa.xlsx" TargetMode="Externa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oleObject" Target="file:////Users/henry/Desktop/python/massAI/WEKA_Reduced_plot_revised_zfNGbrain_20221129_1219_proc3_noques_noNa%20-%20revised_zfNGbrain_20221129_1219_proc3_noques_noNa.xlsx" TargetMode="External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oleObject" Target="file:////Users/henry/Desktop/python/massAI/WEKA_Reduced_plot_revised_zfNGbrain_20221129_1219_proc3_noques_noNa%20-%20revised_zfNGbrain_20221129_1219_proc3_noques_noNa.xlsx" TargetMode="External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oleObject" Target="file:////Users/henry/Desktop/python/massAI/WEKA_Reduced_plot_revised_zfNGbrain_20221129_1219_proc3_noques_noNa%20-%20revised_zfNGbrain_20221129_1219_proc3_noques_noNa.xlsx" TargetMode="External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oleObject" Target="file:////Users/henry/Desktop/python/massAI/WEKA_Reduced_plot_revised_zfNGbrain_20221129_1219_proc3_noques_noNa%20-%20revised_zfNGbrain_20221129_1219_proc3_noques_noNa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TW" sz="2800" dirty="0"/>
              <a:t>Peak Intensity of F1H5N4S1</a:t>
            </a:r>
            <a:endParaRPr lang="zh-TW" altLang="en-US" sz="28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/>
      <c:lineChart>
        <c:grouping val="standard"/>
        <c:varyColors val="0"/>
        <c:ser>
          <c:idx val="1"/>
          <c:order val="0"/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WEKA_Reduced_revised_zfNGbrain_!$M$1:$V$1</c:f>
              <c:numCache>
                <c:formatCode>General</c:formatCode>
                <c:ptCount val="10"/>
                <c:pt idx="0">
                  <c:v>344.15469999999999</c:v>
                </c:pt>
                <c:pt idx="1">
                  <c:v>374.1653</c:v>
                </c:pt>
                <c:pt idx="2">
                  <c:v>376.19659999999999</c:v>
                </c:pt>
                <c:pt idx="3">
                  <c:v>406.2072</c:v>
                </c:pt>
                <c:pt idx="4">
                  <c:v>432.20710000000003</c:v>
                </c:pt>
                <c:pt idx="5">
                  <c:v>450.23340000000002</c:v>
                </c:pt>
                <c:pt idx="6">
                  <c:v>464.24900000000002</c:v>
                </c:pt>
                <c:pt idx="7">
                  <c:v>580.29639999999995</c:v>
                </c:pt>
                <c:pt idx="8">
                  <c:v>793.38080000000002</c:v>
                </c:pt>
                <c:pt idx="9">
                  <c:v>825.42269999999996</c:v>
                </c:pt>
              </c:numCache>
            </c:numRef>
          </c:cat>
          <c:val>
            <c:numRef>
              <c:f>WEKA_Reduced_revised_zfNGbrain_!$M$2:$V$2</c:f>
              <c:numCache>
                <c:formatCode>General</c:formatCode>
                <c:ptCount val="10"/>
                <c:pt idx="0">
                  <c:v>86.494208810000003</c:v>
                </c:pt>
                <c:pt idx="1">
                  <c:v>0.55175321399999999</c:v>
                </c:pt>
                <c:pt idx="2">
                  <c:v>19.697594949999999</c:v>
                </c:pt>
                <c:pt idx="3">
                  <c:v>0</c:v>
                </c:pt>
                <c:pt idx="4">
                  <c:v>3.8521777660000001</c:v>
                </c:pt>
                <c:pt idx="5">
                  <c:v>4.4095738329999996</c:v>
                </c:pt>
                <c:pt idx="6">
                  <c:v>3.5820276550000001</c:v>
                </c:pt>
                <c:pt idx="7">
                  <c:v>0</c:v>
                </c:pt>
                <c:pt idx="8">
                  <c:v>0.58014656799999997</c:v>
                </c:pt>
                <c:pt idx="9">
                  <c:v>0.73558275299999998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1B6-E846-9554-382B554716C8}"/>
            </c:ext>
          </c:extLst>
        </c:ser>
        <c:ser>
          <c:idx val="2"/>
          <c:order val="1"/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WEKA_Reduced_revised_zfNGbrain_!$M$1:$V$1</c:f>
              <c:numCache>
                <c:formatCode>General</c:formatCode>
                <c:ptCount val="10"/>
                <c:pt idx="0">
                  <c:v>344.15469999999999</c:v>
                </c:pt>
                <c:pt idx="1">
                  <c:v>374.1653</c:v>
                </c:pt>
                <c:pt idx="2">
                  <c:v>376.19659999999999</c:v>
                </c:pt>
                <c:pt idx="3">
                  <c:v>406.2072</c:v>
                </c:pt>
                <c:pt idx="4">
                  <c:v>432.20710000000003</c:v>
                </c:pt>
                <c:pt idx="5">
                  <c:v>450.23340000000002</c:v>
                </c:pt>
                <c:pt idx="6">
                  <c:v>464.24900000000002</c:v>
                </c:pt>
                <c:pt idx="7">
                  <c:v>580.29639999999995</c:v>
                </c:pt>
                <c:pt idx="8">
                  <c:v>793.38080000000002</c:v>
                </c:pt>
                <c:pt idx="9">
                  <c:v>825.42269999999996</c:v>
                </c:pt>
              </c:numCache>
            </c:numRef>
          </c:cat>
          <c:val>
            <c:numRef>
              <c:f>WEKA_Reduced_revised_zfNGbrain_!$M$3:$V$3</c:f>
              <c:numCache>
                <c:formatCode>General</c:formatCode>
                <c:ptCount val="10"/>
                <c:pt idx="0">
                  <c:v>95.526373379999995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4.0422747860000001</c:v>
                </c:pt>
                <c:pt idx="5">
                  <c:v>4.9246417620000003</c:v>
                </c:pt>
                <c:pt idx="6">
                  <c:v>6.3153205440000004</c:v>
                </c:pt>
                <c:pt idx="7">
                  <c:v>0</c:v>
                </c:pt>
                <c:pt idx="8">
                  <c:v>0.94911588700000005</c:v>
                </c:pt>
                <c:pt idx="9">
                  <c:v>2.1036310509999998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41B6-E846-9554-382B554716C8}"/>
            </c:ext>
          </c:extLst>
        </c:ser>
        <c:ser>
          <c:idx val="3"/>
          <c:order val="2"/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numRef>
              <c:f>WEKA_Reduced_revised_zfNGbrain_!$M$1:$V$1</c:f>
              <c:numCache>
                <c:formatCode>General</c:formatCode>
                <c:ptCount val="10"/>
                <c:pt idx="0">
                  <c:v>344.15469999999999</c:v>
                </c:pt>
                <c:pt idx="1">
                  <c:v>374.1653</c:v>
                </c:pt>
                <c:pt idx="2">
                  <c:v>376.19659999999999</c:v>
                </c:pt>
                <c:pt idx="3">
                  <c:v>406.2072</c:v>
                </c:pt>
                <c:pt idx="4">
                  <c:v>432.20710000000003</c:v>
                </c:pt>
                <c:pt idx="5">
                  <c:v>450.23340000000002</c:v>
                </c:pt>
                <c:pt idx="6">
                  <c:v>464.24900000000002</c:v>
                </c:pt>
                <c:pt idx="7">
                  <c:v>580.29639999999995</c:v>
                </c:pt>
                <c:pt idx="8">
                  <c:v>793.38080000000002</c:v>
                </c:pt>
                <c:pt idx="9">
                  <c:v>825.42269999999996</c:v>
                </c:pt>
              </c:numCache>
            </c:numRef>
          </c:cat>
          <c:val>
            <c:numRef>
              <c:f>WEKA_Reduced_revised_zfNGbrain_!$M$4:$V$4</c:f>
              <c:numCache>
                <c:formatCode>General</c:formatCode>
                <c:ptCount val="10"/>
                <c:pt idx="0">
                  <c:v>94.389815400000003</c:v>
                </c:pt>
                <c:pt idx="1">
                  <c:v>0.87204434900000005</c:v>
                </c:pt>
                <c:pt idx="2">
                  <c:v>19.566840450000001</c:v>
                </c:pt>
                <c:pt idx="3">
                  <c:v>0</c:v>
                </c:pt>
                <c:pt idx="4">
                  <c:v>5.1691189499999997</c:v>
                </c:pt>
                <c:pt idx="5">
                  <c:v>5.7914286759999998</c:v>
                </c:pt>
                <c:pt idx="6">
                  <c:v>5.656148484</c:v>
                </c:pt>
                <c:pt idx="7">
                  <c:v>0</c:v>
                </c:pt>
                <c:pt idx="8">
                  <c:v>1.5475704589999999</c:v>
                </c:pt>
                <c:pt idx="9">
                  <c:v>1.0140040379999999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41B6-E846-9554-382B554716C8}"/>
            </c:ext>
          </c:extLst>
        </c:ser>
        <c:ser>
          <c:idx val="4"/>
          <c:order val="3"/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cat>
            <c:numRef>
              <c:f>WEKA_Reduced_revised_zfNGbrain_!$M$1:$V$1</c:f>
              <c:numCache>
                <c:formatCode>General</c:formatCode>
                <c:ptCount val="10"/>
                <c:pt idx="0">
                  <c:v>344.15469999999999</c:v>
                </c:pt>
                <c:pt idx="1">
                  <c:v>374.1653</c:v>
                </c:pt>
                <c:pt idx="2">
                  <c:v>376.19659999999999</c:v>
                </c:pt>
                <c:pt idx="3">
                  <c:v>406.2072</c:v>
                </c:pt>
                <c:pt idx="4">
                  <c:v>432.20710000000003</c:v>
                </c:pt>
                <c:pt idx="5">
                  <c:v>450.23340000000002</c:v>
                </c:pt>
                <c:pt idx="6">
                  <c:v>464.24900000000002</c:v>
                </c:pt>
                <c:pt idx="7">
                  <c:v>580.29639999999995</c:v>
                </c:pt>
                <c:pt idx="8">
                  <c:v>793.38080000000002</c:v>
                </c:pt>
                <c:pt idx="9">
                  <c:v>825.42269999999996</c:v>
                </c:pt>
              </c:numCache>
            </c:numRef>
          </c:cat>
          <c:val>
            <c:numRef>
              <c:f>WEKA_Reduced_revised_zfNGbrain_!$M$5:$V$5</c:f>
              <c:numCache>
                <c:formatCode>General</c:formatCode>
                <c:ptCount val="10"/>
                <c:pt idx="0">
                  <c:v>100</c:v>
                </c:pt>
                <c:pt idx="1">
                  <c:v>2.8450694539999999</c:v>
                </c:pt>
                <c:pt idx="2">
                  <c:v>20.08880306</c:v>
                </c:pt>
                <c:pt idx="3">
                  <c:v>0</c:v>
                </c:pt>
                <c:pt idx="4">
                  <c:v>5.7080607800000003</c:v>
                </c:pt>
                <c:pt idx="5">
                  <c:v>5.4252422129999998</c:v>
                </c:pt>
                <c:pt idx="6">
                  <c:v>4.2179331160000002</c:v>
                </c:pt>
                <c:pt idx="7">
                  <c:v>0</c:v>
                </c:pt>
                <c:pt idx="8">
                  <c:v>2.5797137970000001</c:v>
                </c:pt>
                <c:pt idx="9">
                  <c:v>5.9857060019999997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41B6-E846-9554-382B554716C8}"/>
            </c:ext>
          </c:extLst>
        </c:ser>
        <c:ser>
          <c:idx val="5"/>
          <c:order val="4"/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cat>
            <c:numRef>
              <c:f>WEKA_Reduced_revised_zfNGbrain_!$M$1:$V$1</c:f>
              <c:numCache>
                <c:formatCode>General</c:formatCode>
                <c:ptCount val="10"/>
                <c:pt idx="0">
                  <c:v>344.15469999999999</c:v>
                </c:pt>
                <c:pt idx="1">
                  <c:v>374.1653</c:v>
                </c:pt>
                <c:pt idx="2">
                  <c:v>376.19659999999999</c:v>
                </c:pt>
                <c:pt idx="3">
                  <c:v>406.2072</c:v>
                </c:pt>
                <c:pt idx="4">
                  <c:v>432.20710000000003</c:v>
                </c:pt>
                <c:pt idx="5">
                  <c:v>450.23340000000002</c:v>
                </c:pt>
                <c:pt idx="6">
                  <c:v>464.24900000000002</c:v>
                </c:pt>
                <c:pt idx="7">
                  <c:v>580.29639999999995</c:v>
                </c:pt>
                <c:pt idx="8">
                  <c:v>793.38080000000002</c:v>
                </c:pt>
                <c:pt idx="9">
                  <c:v>825.42269999999996</c:v>
                </c:pt>
              </c:numCache>
            </c:numRef>
          </c:cat>
          <c:val>
            <c:numRef>
              <c:f>WEKA_Reduced_revised_zfNGbrain_!$M$6:$V$6</c:f>
              <c:numCache>
                <c:formatCode>General</c:formatCode>
                <c:ptCount val="10"/>
                <c:pt idx="0">
                  <c:v>100</c:v>
                </c:pt>
                <c:pt idx="1">
                  <c:v>2.3115125820000002</c:v>
                </c:pt>
                <c:pt idx="2">
                  <c:v>19.12040726</c:v>
                </c:pt>
                <c:pt idx="3">
                  <c:v>0.68723597999999997</c:v>
                </c:pt>
                <c:pt idx="4">
                  <c:v>22.680683219999999</c:v>
                </c:pt>
                <c:pt idx="5">
                  <c:v>9.2206233500000003</c:v>
                </c:pt>
                <c:pt idx="6">
                  <c:v>42.575878580000001</c:v>
                </c:pt>
                <c:pt idx="7">
                  <c:v>0</c:v>
                </c:pt>
                <c:pt idx="8">
                  <c:v>11.092818129999999</c:v>
                </c:pt>
                <c:pt idx="9">
                  <c:v>9.9620131730000008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41B6-E846-9554-382B554716C8}"/>
            </c:ext>
          </c:extLst>
        </c:ser>
        <c:ser>
          <c:idx val="6"/>
          <c:order val="5"/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WEKA_Reduced_revised_zfNGbrain_!$M$1:$V$1</c:f>
              <c:numCache>
                <c:formatCode>General</c:formatCode>
                <c:ptCount val="10"/>
                <c:pt idx="0">
                  <c:v>344.15469999999999</c:v>
                </c:pt>
                <c:pt idx="1">
                  <c:v>374.1653</c:v>
                </c:pt>
                <c:pt idx="2">
                  <c:v>376.19659999999999</c:v>
                </c:pt>
                <c:pt idx="3">
                  <c:v>406.2072</c:v>
                </c:pt>
                <c:pt idx="4">
                  <c:v>432.20710000000003</c:v>
                </c:pt>
                <c:pt idx="5">
                  <c:v>450.23340000000002</c:v>
                </c:pt>
                <c:pt idx="6">
                  <c:v>464.24900000000002</c:v>
                </c:pt>
                <c:pt idx="7">
                  <c:v>580.29639999999995</c:v>
                </c:pt>
                <c:pt idx="8">
                  <c:v>793.38080000000002</c:v>
                </c:pt>
                <c:pt idx="9">
                  <c:v>825.42269999999996</c:v>
                </c:pt>
              </c:numCache>
            </c:numRef>
          </c:cat>
          <c:val>
            <c:numRef>
              <c:f>WEKA_Reduced_revised_zfNGbrain_!$M$7:$V$7</c:f>
              <c:numCache>
                <c:formatCode>General</c:formatCode>
                <c:ptCount val="10"/>
                <c:pt idx="0">
                  <c:v>100</c:v>
                </c:pt>
                <c:pt idx="1">
                  <c:v>0.13912933799999999</c:v>
                </c:pt>
                <c:pt idx="2">
                  <c:v>18.666840690000001</c:v>
                </c:pt>
                <c:pt idx="3">
                  <c:v>6.7331836000000006E-2</c:v>
                </c:pt>
                <c:pt idx="4">
                  <c:v>19.899446080000001</c:v>
                </c:pt>
                <c:pt idx="5">
                  <c:v>6.9984970239999997</c:v>
                </c:pt>
                <c:pt idx="6">
                  <c:v>25.27165201</c:v>
                </c:pt>
                <c:pt idx="7">
                  <c:v>0.249960714</c:v>
                </c:pt>
                <c:pt idx="8">
                  <c:v>6.4523258190000004</c:v>
                </c:pt>
                <c:pt idx="9">
                  <c:v>4.5317521799999998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41B6-E846-9554-382B554716C8}"/>
            </c:ext>
          </c:extLst>
        </c:ser>
        <c:ser>
          <c:idx val="7"/>
          <c:order val="6"/>
          <c:spPr>
            <a:ln w="28575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WEKA_Reduced_revised_zfNGbrain_!$M$1:$V$1</c:f>
              <c:numCache>
                <c:formatCode>General</c:formatCode>
                <c:ptCount val="10"/>
                <c:pt idx="0">
                  <c:v>344.15469999999999</c:v>
                </c:pt>
                <c:pt idx="1">
                  <c:v>374.1653</c:v>
                </c:pt>
                <c:pt idx="2">
                  <c:v>376.19659999999999</c:v>
                </c:pt>
                <c:pt idx="3">
                  <c:v>406.2072</c:v>
                </c:pt>
                <c:pt idx="4">
                  <c:v>432.20710000000003</c:v>
                </c:pt>
                <c:pt idx="5">
                  <c:v>450.23340000000002</c:v>
                </c:pt>
                <c:pt idx="6">
                  <c:v>464.24900000000002</c:v>
                </c:pt>
                <c:pt idx="7">
                  <c:v>580.29639999999995</c:v>
                </c:pt>
                <c:pt idx="8">
                  <c:v>793.38080000000002</c:v>
                </c:pt>
                <c:pt idx="9">
                  <c:v>825.42269999999996</c:v>
                </c:pt>
              </c:numCache>
            </c:numRef>
          </c:cat>
          <c:val>
            <c:numRef>
              <c:f>WEKA_Reduced_revised_zfNGbrain_!$M$8:$V$8</c:f>
              <c:numCache>
                <c:formatCode>General</c:formatCode>
                <c:ptCount val="10"/>
                <c:pt idx="0">
                  <c:v>100</c:v>
                </c:pt>
                <c:pt idx="1">
                  <c:v>0.23714078799999999</c:v>
                </c:pt>
                <c:pt idx="2">
                  <c:v>19.593604689999999</c:v>
                </c:pt>
                <c:pt idx="3">
                  <c:v>0</c:v>
                </c:pt>
                <c:pt idx="4">
                  <c:v>17.34686305</c:v>
                </c:pt>
                <c:pt idx="5">
                  <c:v>3.355591156</c:v>
                </c:pt>
                <c:pt idx="6">
                  <c:v>36.041395940000001</c:v>
                </c:pt>
                <c:pt idx="7">
                  <c:v>0.356801641</c:v>
                </c:pt>
                <c:pt idx="8">
                  <c:v>11.863493760000001</c:v>
                </c:pt>
                <c:pt idx="9">
                  <c:v>9.1374064500000003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41B6-E846-9554-382B554716C8}"/>
            </c:ext>
          </c:extLst>
        </c:ser>
        <c:ser>
          <c:idx val="8"/>
          <c:order val="7"/>
          <c:spPr>
            <a:ln w="28575" cap="rnd">
              <a:solidFill>
                <a:schemeClr val="accent3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WEKA_Reduced_revised_zfNGbrain_!$M$1:$V$1</c:f>
              <c:numCache>
                <c:formatCode>General</c:formatCode>
                <c:ptCount val="10"/>
                <c:pt idx="0">
                  <c:v>344.15469999999999</c:v>
                </c:pt>
                <c:pt idx="1">
                  <c:v>374.1653</c:v>
                </c:pt>
                <c:pt idx="2">
                  <c:v>376.19659999999999</c:v>
                </c:pt>
                <c:pt idx="3">
                  <c:v>406.2072</c:v>
                </c:pt>
                <c:pt idx="4">
                  <c:v>432.20710000000003</c:v>
                </c:pt>
                <c:pt idx="5">
                  <c:v>450.23340000000002</c:v>
                </c:pt>
                <c:pt idx="6">
                  <c:v>464.24900000000002</c:v>
                </c:pt>
                <c:pt idx="7">
                  <c:v>580.29639999999995</c:v>
                </c:pt>
                <c:pt idx="8">
                  <c:v>793.38080000000002</c:v>
                </c:pt>
                <c:pt idx="9">
                  <c:v>825.42269999999996</c:v>
                </c:pt>
              </c:numCache>
            </c:numRef>
          </c:cat>
          <c:val>
            <c:numRef>
              <c:f>WEKA_Reduced_revised_zfNGbrain_!$M$9:$V$9</c:f>
              <c:numCache>
                <c:formatCode>General</c:formatCode>
                <c:ptCount val="10"/>
                <c:pt idx="0">
                  <c:v>100</c:v>
                </c:pt>
                <c:pt idx="1">
                  <c:v>9.5212300999999999E-2</c:v>
                </c:pt>
                <c:pt idx="2">
                  <c:v>19.755788720000002</c:v>
                </c:pt>
                <c:pt idx="3">
                  <c:v>0</c:v>
                </c:pt>
                <c:pt idx="4">
                  <c:v>21.864347070000001</c:v>
                </c:pt>
                <c:pt idx="5">
                  <c:v>7.6270152939999996</c:v>
                </c:pt>
                <c:pt idx="6">
                  <c:v>26.632581999999999</c:v>
                </c:pt>
                <c:pt idx="7">
                  <c:v>0.44882588200000001</c:v>
                </c:pt>
                <c:pt idx="8">
                  <c:v>8.0665893759999996</c:v>
                </c:pt>
                <c:pt idx="9">
                  <c:v>5.1438155319999996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41B6-E846-9554-382B554716C8}"/>
            </c:ext>
          </c:extLst>
        </c:ser>
        <c:ser>
          <c:idx val="9"/>
          <c:order val="8"/>
          <c:spPr>
            <a:ln w="28575" cap="rnd">
              <a:solidFill>
                <a:schemeClr val="accent4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WEKA_Reduced_revised_zfNGbrain_!$M$1:$V$1</c:f>
              <c:numCache>
                <c:formatCode>General</c:formatCode>
                <c:ptCount val="10"/>
                <c:pt idx="0">
                  <c:v>344.15469999999999</c:v>
                </c:pt>
                <c:pt idx="1">
                  <c:v>374.1653</c:v>
                </c:pt>
                <c:pt idx="2">
                  <c:v>376.19659999999999</c:v>
                </c:pt>
                <c:pt idx="3">
                  <c:v>406.2072</c:v>
                </c:pt>
                <c:pt idx="4">
                  <c:v>432.20710000000003</c:v>
                </c:pt>
                <c:pt idx="5">
                  <c:v>450.23340000000002</c:v>
                </c:pt>
                <c:pt idx="6">
                  <c:v>464.24900000000002</c:v>
                </c:pt>
                <c:pt idx="7">
                  <c:v>580.29639999999995</c:v>
                </c:pt>
                <c:pt idx="8">
                  <c:v>793.38080000000002</c:v>
                </c:pt>
                <c:pt idx="9">
                  <c:v>825.42269999999996</c:v>
                </c:pt>
              </c:numCache>
            </c:numRef>
          </c:cat>
          <c:val>
            <c:numRef>
              <c:f>WEKA_Reduced_revised_zfNGbrain_!$M$10:$V$10</c:f>
              <c:numCache>
                <c:formatCode>General</c:formatCode>
                <c:ptCount val="10"/>
                <c:pt idx="0">
                  <c:v>100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18.155909390000001</c:v>
                </c:pt>
                <c:pt idx="5">
                  <c:v>3.343060521</c:v>
                </c:pt>
                <c:pt idx="6">
                  <c:v>36.944022650000001</c:v>
                </c:pt>
                <c:pt idx="7">
                  <c:v>0.602698289</c:v>
                </c:pt>
                <c:pt idx="8">
                  <c:v>11.88403269</c:v>
                </c:pt>
                <c:pt idx="9">
                  <c:v>10.3834017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8-41B6-E846-9554-382B554716C8}"/>
            </c:ext>
          </c:extLst>
        </c:ser>
        <c:ser>
          <c:idx val="10"/>
          <c:order val="9"/>
          <c:spPr>
            <a:ln w="28575" cap="rnd">
              <a:solidFill>
                <a:schemeClr val="accent5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WEKA_Reduced_revised_zfNGbrain_!$M$1:$V$1</c:f>
              <c:numCache>
                <c:formatCode>General</c:formatCode>
                <c:ptCount val="10"/>
                <c:pt idx="0">
                  <c:v>344.15469999999999</c:v>
                </c:pt>
                <c:pt idx="1">
                  <c:v>374.1653</c:v>
                </c:pt>
                <c:pt idx="2">
                  <c:v>376.19659999999999</c:v>
                </c:pt>
                <c:pt idx="3">
                  <c:v>406.2072</c:v>
                </c:pt>
                <c:pt idx="4">
                  <c:v>432.20710000000003</c:v>
                </c:pt>
                <c:pt idx="5">
                  <c:v>450.23340000000002</c:v>
                </c:pt>
                <c:pt idx="6">
                  <c:v>464.24900000000002</c:v>
                </c:pt>
                <c:pt idx="7">
                  <c:v>580.29639999999995</c:v>
                </c:pt>
                <c:pt idx="8">
                  <c:v>793.38080000000002</c:v>
                </c:pt>
                <c:pt idx="9">
                  <c:v>825.42269999999996</c:v>
                </c:pt>
              </c:numCache>
            </c:numRef>
          </c:cat>
          <c:val>
            <c:numRef>
              <c:f>WEKA_Reduced_revised_zfNGbrain_!$M$11:$V$11</c:f>
              <c:numCache>
                <c:formatCode>General</c:formatCode>
                <c:ptCount val="10"/>
                <c:pt idx="0">
                  <c:v>100</c:v>
                </c:pt>
                <c:pt idx="1">
                  <c:v>9.5809922000000006E-2</c:v>
                </c:pt>
                <c:pt idx="2">
                  <c:v>20.196100090000002</c:v>
                </c:pt>
                <c:pt idx="3">
                  <c:v>0</c:v>
                </c:pt>
                <c:pt idx="4">
                  <c:v>24.299031670000002</c:v>
                </c:pt>
                <c:pt idx="5">
                  <c:v>11.07064473</c:v>
                </c:pt>
                <c:pt idx="6">
                  <c:v>29.928101049999999</c:v>
                </c:pt>
                <c:pt idx="7">
                  <c:v>1.704185448</c:v>
                </c:pt>
                <c:pt idx="8">
                  <c:v>12.707413600000001</c:v>
                </c:pt>
                <c:pt idx="9">
                  <c:v>5.3384428340000003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9-41B6-E846-9554-382B554716C8}"/>
            </c:ext>
          </c:extLst>
        </c:ser>
        <c:ser>
          <c:idx val="11"/>
          <c:order val="10"/>
          <c:spPr>
            <a:ln w="28575" cap="rnd">
              <a:solidFill>
                <a:schemeClr val="accent6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WEKA_Reduced_revised_zfNGbrain_!$M$1:$V$1</c:f>
              <c:numCache>
                <c:formatCode>General</c:formatCode>
                <c:ptCount val="10"/>
                <c:pt idx="0">
                  <c:v>344.15469999999999</c:v>
                </c:pt>
                <c:pt idx="1">
                  <c:v>374.1653</c:v>
                </c:pt>
                <c:pt idx="2">
                  <c:v>376.19659999999999</c:v>
                </c:pt>
                <c:pt idx="3">
                  <c:v>406.2072</c:v>
                </c:pt>
                <c:pt idx="4">
                  <c:v>432.20710000000003</c:v>
                </c:pt>
                <c:pt idx="5">
                  <c:v>450.23340000000002</c:v>
                </c:pt>
                <c:pt idx="6">
                  <c:v>464.24900000000002</c:v>
                </c:pt>
                <c:pt idx="7">
                  <c:v>580.29639999999995</c:v>
                </c:pt>
                <c:pt idx="8">
                  <c:v>793.38080000000002</c:v>
                </c:pt>
                <c:pt idx="9">
                  <c:v>825.42269999999996</c:v>
                </c:pt>
              </c:numCache>
            </c:numRef>
          </c:cat>
          <c:val>
            <c:numRef>
              <c:f>WEKA_Reduced_revised_zfNGbrain_!$M$12:$V$12</c:f>
              <c:numCache>
                <c:formatCode>General</c:formatCode>
                <c:ptCount val="10"/>
                <c:pt idx="0">
                  <c:v>100</c:v>
                </c:pt>
                <c:pt idx="1">
                  <c:v>0.15819312799999999</c:v>
                </c:pt>
                <c:pt idx="2">
                  <c:v>20.69710641</c:v>
                </c:pt>
                <c:pt idx="3">
                  <c:v>0</c:v>
                </c:pt>
                <c:pt idx="4">
                  <c:v>18.249562910000002</c:v>
                </c:pt>
                <c:pt idx="5">
                  <c:v>4.3250726229999996</c:v>
                </c:pt>
                <c:pt idx="6">
                  <c:v>40.921246600000003</c:v>
                </c:pt>
                <c:pt idx="7">
                  <c:v>2.142567058</c:v>
                </c:pt>
                <c:pt idx="8">
                  <c:v>17.576368939999998</c:v>
                </c:pt>
                <c:pt idx="9">
                  <c:v>12.754304380000001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A-41B6-E846-9554-382B554716C8}"/>
            </c:ext>
          </c:extLst>
        </c:ser>
        <c:ser>
          <c:idx val="12"/>
          <c:order val="11"/>
          <c:spPr>
            <a:ln w="28575" cap="rnd">
              <a:solidFill>
                <a:schemeClr val="accent1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WEKA_Reduced_revised_zfNGbrain_!$M$1:$V$1</c:f>
              <c:numCache>
                <c:formatCode>General</c:formatCode>
                <c:ptCount val="10"/>
                <c:pt idx="0">
                  <c:v>344.15469999999999</c:v>
                </c:pt>
                <c:pt idx="1">
                  <c:v>374.1653</c:v>
                </c:pt>
                <c:pt idx="2">
                  <c:v>376.19659999999999</c:v>
                </c:pt>
                <c:pt idx="3">
                  <c:v>406.2072</c:v>
                </c:pt>
                <c:pt idx="4">
                  <c:v>432.20710000000003</c:v>
                </c:pt>
                <c:pt idx="5">
                  <c:v>450.23340000000002</c:v>
                </c:pt>
                <c:pt idx="6">
                  <c:v>464.24900000000002</c:v>
                </c:pt>
                <c:pt idx="7">
                  <c:v>580.29639999999995</c:v>
                </c:pt>
                <c:pt idx="8">
                  <c:v>793.38080000000002</c:v>
                </c:pt>
                <c:pt idx="9">
                  <c:v>825.42269999999996</c:v>
                </c:pt>
              </c:numCache>
            </c:numRef>
          </c:cat>
          <c:val>
            <c:numRef>
              <c:f>WEKA_Reduced_revised_zfNGbrain_!$M$13:$V$13</c:f>
              <c:numCache>
                <c:formatCode>General</c:formatCode>
                <c:ptCount val="10"/>
                <c:pt idx="0">
                  <c:v>100</c:v>
                </c:pt>
                <c:pt idx="1">
                  <c:v>2.738892157</c:v>
                </c:pt>
                <c:pt idx="2">
                  <c:v>21.134187310000002</c:v>
                </c:pt>
                <c:pt idx="3">
                  <c:v>0.59695740500000005</c:v>
                </c:pt>
                <c:pt idx="4">
                  <c:v>22.43722245</c:v>
                </c:pt>
                <c:pt idx="5">
                  <c:v>13.90452067</c:v>
                </c:pt>
                <c:pt idx="6">
                  <c:v>27.271920470000001</c:v>
                </c:pt>
                <c:pt idx="7">
                  <c:v>1.3219018140000001</c:v>
                </c:pt>
                <c:pt idx="8">
                  <c:v>9.8222790920000005</c:v>
                </c:pt>
                <c:pt idx="9">
                  <c:v>4.7496423520000004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B-41B6-E846-9554-382B554716C8}"/>
            </c:ext>
          </c:extLst>
        </c:ser>
        <c:ser>
          <c:idx val="13"/>
          <c:order val="12"/>
          <c:spPr>
            <a:ln w="28575" cap="rnd">
              <a:solidFill>
                <a:schemeClr val="accent2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WEKA_Reduced_revised_zfNGbrain_!$M$1:$V$1</c:f>
              <c:numCache>
                <c:formatCode>General</c:formatCode>
                <c:ptCount val="10"/>
                <c:pt idx="0">
                  <c:v>344.15469999999999</c:v>
                </c:pt>
                <c:pt idx="1">
                  <c:v>374.1653</c:v>
                </c:pt>
                <c:pt idx="2">
                  <c:v>376.19659999999999</c:v>
                </c:pt>
                <c:pt idx="3">
                  <c:v>406.2072</c:v>
                </c:pt>
                <c:pt idx="4">
                  <c:v>432.20710000000003</c:v>
                </c:pt>
                <c:pt idx="5">
                  <c:v>450.23340000000002</c:v>
                </c:pt>
                <c:pt idx="6">
                  <c:v>464.24900000000002</c:v>
                </c:pt>
                <c:pt idx="7">
                  <c:v>580.29639999999995</c:v>
                </c:pt>
                <c:pt idx="8">
                  <c:v>793.38080000000002</c:v>
                </c:pt>
                <c:pt idx="9">
                  <c:v>825.42269999999996</c:v>
                </c:pt>
              </c:numCache>
            </c:numRef>
          </c:cat>
          <c:val>
            <c:numRef>
              <c:f>WEKA_Reduced_revised_zfNGbrain_!$M$14:$V$14</c:f>
              <c:numCache>
                <c:formatCode>General</c:formatCode>
                <c:ptCount val="10"/>
                <c:pt idx="0">
                  <c:v>100</c:v>
                </c:pt>
                <c:pt idx="1">
                  <c:v>3.3069433949999998</c:v>
                </c:pt>
                <c:pt idx="2">
                  <c:v>19.455678800000001</c:v>
                </c:pt>
                <c:pt idx="3">
                  <c:v>0</c:v>
                </c:pt>
                <c:pt idx="4">
                  <c:v>20.839825390000001</c:v>
                </c:pt>
                <c:pt idx="5">
                  <c:v>7.9052489530000001</c:v>
                </c:pt>
                <c:pt idx="6">
                  <c:v>26.127585809999999</c:v>
                </c:pt>
                <c:pt idx="7">
                  <c:v>0.94173262599999996</c:v>
                </c:pt>
                <c:pt idx="8">
                  <c:v>14.41972239</c:v>
                </c:pt>
                <c:pt idx="9">
                  <c:v>12.18267739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C-41B6-E846-9554-382B554716C8}"/>
            </c:ext>
          </c:extLst>
        </c:ser>
        <c:ser>
          <c:idx val="14"/>
          <c:order val="13"/>
          <c:spPr>
            <a:ln w="28575" cap="rnd">
              <a:solidFill>
                <a:schemeClr val="accent3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WEKA_Reduced_revised_zfNGbrain_!$M$1:$V$1</c:f>
              <c:numCache>
                <c:formatCode>General</c:formatCode>
                <c:ptCount val="10"/>
                <c:pt idx="0">
                  <c:v>344.15469999999999</c:v>
                </c:pt>
                <c:pt idx="1">
                  <c:v>374.1653</c:v>
                </c:pt>
                <c:pt idx="2">
                  <c:v>376.19659999999999</c:v>
                </c:pt>
                <c:pt idx="3">
                  <c:v>406.2072</c:v>
                </c:pt>
                <c:pt idx="4">
                  <c:v>432.20710000000003</c:v>
                </c:pt>
                <c:pt idx="5">
                  <c:v>450.23340000000002</c:v>
                </c:pt>
                <c:pt idx="6">
                  <c:v>464.24900000000002</c:v>
                </c:pt>
                <c:pt idx="7">
                  <c:v>580.29639999999995</c:v>
                </c:pt>
                <c:pt idx="8">
                  <c:v>793.38080000000002</c:v>
                </c:pt>
                <c:pt idx="9">
                  <c:v>825.42269999999996</c:v>
                </c:pt>
              </c:numCache>
            </c:numRef>
          </c:cat>
          <c:val>
            <c:numRef>
              <c:f>WEKA_Reduced_revised_zfNGbrain_!$M$15:$V$15</c:f>
              <c:numCache>
                <c:formatCode>General</c:formatCode>
                <c:ptCount val="10"/>
                <c:pt idx="0">
                  <c:v>100</c:v>
                </c:pt>
                <c:pt idx="1">
                  <c:v>0.920895083</c:v>
                </c:pt>
                <c:pt idx="2">
                  <c:v>20.72389012</c:v>
                </c:pt>
                <c:pt idx="3">
                  <c:v>0</c:v>
                </c:pt>
                <c:pt idx="4">
                  <c:v>14.513163219999999</c:v>
                </c:pt>
                <c:pt idx="5">
                  <c:v>6.1342748360000003</c:v>
                </c:pt>
                <c:pt idx="6">
                  <c:v>23.362458069999999</c:v>
                </c:pt>
                <c:pt idx="7">
                  <c:v>0.48760889899999998</c:v>
                </c:pt>
                <c:pt idx="8">
                  <c:v>9.9982817140000009</c:v>
                </c:pt>
                <c:pt idx="9">
                  <c:v>8.9420762850000006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D-41B6-E846-9554-382B554716C8}"/>
            </c:ext>
          </c:extLst>
        </c:ser>
        <c:ser>
          <c:idx val="15"/>
          <c:order val="14"/>
          <c:spPr>
            <a:ln w="28575" cap="rnd">
              <a:solidFill>
                <a:schemeClr val="accent4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WEKA_Reduced_revised_zfNGbrain_!$M$1:$V$1</c:f>
              <c:numCache>
                <c:formatCode>General</c:formatCode>
                <c:ptCount val="10"/>
                <c:pt idx="0">
                  <c:v>344.15469999999999</c:v>
                </c:pt>
                <c:pt idx="1">
                  <c:v>374.1653</c:v>
                </c:pt>
                <c:pt idx="2">
                  <c:v>376.19659999999999</c:v>
                </c:pt>
                <c:pt idx="3">
                  <c:v>406.2072</c:v>
                </c:pt>
                <c:pt idx="4">
                  <c:v>432.20710000000003</c:v>
                </c:pt>
                <c:pt idx="5">
                  <c:v>450.23340000000002</c:v>
                </c:pt>
                <c:pt idx="6">
                  <c:v>464.24900000000002</c:v>
                </c:pt>
                <c:pt idx="7">
                  <c:v>580.29639999999995</c:v>
                </c:pt>
                <c:pt idx="8">
                  <c:v>793.38080000000002</c:v>
                </c:pt>
                <c:pt idx="9">
                  <c:v>825.42269999999996</c:v>
                </c:pt>
              </c:numCache>
            </c:numRef>
          </c:cat>
          <c:val>
            <c:numRef>
              <c:f>WEKA_Reduced_revised_zfNGbrain_!$M$16:$V$16</c:f>
              <c:numCache>
                <c:formatCode>General</c:formatCode>
                <c:ptCount val="10"/>
                <c:pt idx="0">
                  <c:v>100</c:v>
                </c:pt>
                <c:pt idx="1">
                  <c:v>3.5266932149999999</c:v>
                </c:pt>
                <c:pt idx="2">
                  <c:v>19.661062050000002</c:v>
                </c:pt>
                <c:pt idx="3">
                  <c:v>0.60741699900000001</c:v>
                </c:pt>
                <c:pt idx="4">
                  <c:v>19.189305340000001</c:v>
                </c:pt>
                <c:pt idx="5">
                  <c:v>10.27454981</c:v>
                </c:pt>
                <c:pt idx="6">
                  <c:v>23.902125210000001</c:v>
                </c:pt>
                <c:pt idx="7">
                  <c:v>0.28941228899999999</c:v>
                </c:pt>
                <c:pt idx="8">
                  <c:v>7.2892938589999998</c:v>
                </c:pt>
                <c:pt idx="9">
                  <c:v>5.2231038959999996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E-41B6-E846-9554-382B554716C8}"/>
            </c:ext>
          </c:extLst>
        </c:ser>
        <c:ser>
          <c:idx val="16"/>
          <c:order val="15"/>
          <c:spPr>
            <a:ln w="28575" cap="rnd">
              <a:solidFill>
                <a:schemeClr val="accent5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WEKA_Reduced_revised_zfNGbrain_!$M$1:$V$1</c:f>
              <c:numCache>
                <c:formatCode>General</c:formatCode>
                <c:ptCount val="10"/>
                <c:pt idx="0">
                  <c:v>344.15469999999999</c:v>
                </c:pt>
                <c:pt idx="1">
                  <c:v>374.1653</c:v>
                </c:pt>
                <c:pt idx="2">
                  <c:v>376.19659999999999</c:v>
                </c:pt>
                <c:pt idx="3">
                  <c:v>406.2072</c:v>
                </c:pt>
                <c:pt idx="4">
                  <c:v>432.20710000000003</c:v>
                </c:pt>
                <c:pt idx="5">
                  <c:v>450.23340000000002</c:v>
                </c:pt>
                <c:pt idx="6">
                  <c:v>464.24900000000002</c:v>
                </c:pt>
                <c:pt idx="7">
                  <c:v>580.29639999999995</c:v>
                </c:pt>
                <c:pt idx="8">
                  <c:v>793.38080000000002</c:v>
                </c:pt>
                <c:pt idx="9">
                  <c:v>825.42269999999996</c:v>
                </c:pt>
              </c:numCache>
            </c:numRef>
          </c:cat>
          <c:val>
            <c:numRef>
              <c:f>WEKA_Reduced_revised_zfNGbrain_!$M$17:$V$17</c:f>
              <c:numCache>
                <c:formatCode>General</c:formatCode>
                <c:ptCount val="10"/>
                <c:pt idx="0">
                  <c:v>100</c:v>
                </c:pt>
                <c:pt idx="1">
                  <c:v>1.7713758719999999</c:v>
                </c:pt>
                <c:pt idx="2">
                  <c:v>20.880072609999999</c:v>
                </c:pt>
                <c:pt idx="3">
                  <c:v>0</c:v>
                </c:pt>
                <c:pt idx="4">
                  <c:v>18.732411890000002</c:v>
                </c:pt>
                <c:pt idx="5">
                  <c:v>5.0720629859999997</c:v>
                </c:pt>
                <c:pt idx="6">
                  <c:v>39.519955230000001</c:v>
                </c:pt>
                <c:pt idx="7">
                  <c:v>0.72206910199999996</c:v>
                </c:pt>
                <c:pt idx="8">
                  <c:v>12.43620632</c:v>
                </c:pt>
                <c:pt idx="9">
                  <c:v>11.27343437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F-41B6-E846-9554-382B554716C8}"/>
            </c:ext>
          </c:extLst>
        </c:ser>
        <c:ser>
          <c:idx val="17"/>
          <c:order val="16"/>
          <c:spPr>
            <a:ln w="28575" cap="rnd">
              <a:solidFill>
                <a:schemeClr val="accent6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WEKA_Reduced_revised_zfNGbrain_!$M$1:$V$1</c:f>
              <c:numCache>
                <c:formatCode>General</c:formatCode>
                <c:ptCount val="10"/>
                <c:pt idx="0">
                  <c:v>344.15469999999999</c:v>
                </c:pt>
                <c:pt idx="1">
                  <c:v>374.1653</c:v>
                </c:pt>
                <c:pt idx="2">
                  <c:v>376.19659999999999</c:v>
                </c:pt>
                <c:pt idx="3">
                  <c:v>406.2072</c:v>
                </c:pt>
                <c:pt idx="4">
                  <c:v>432.20710000000003</c:v>
                </c:pt>
                <c:pt idx="5">
                  <c:v>450.23340000000002</c:v>
                </c:pt>
                <c:pt idx="6">
                  <c:v>464.24900000000002</c:v>
                </c:pt>
                <c:pt idx="7">
                  <c:v>580.29639999999995</c:v>
                </c:pt>
                <c:pt idx="8">
                  <c:v>793.38080000000002</c:v>
                </c:pt>
                <c:pt idx="9">
                  <c:v>825.42269999999996</c:v>
                </c:pt>
              </c:numCache>
            </c:numRef>
          </c:cat>
          <c:val>
            <c:numRef>
              <c:f>WEKA_Reduced_revised_zfNGbrain_!$M$18:$V$18</c:f>
              <c:numCache>
                <c:formatCode>General</c:formatCode>
                <c:ptCount val="10"/>
                <c:pt idx="0">
                  <c:v>100</c:v>
                </c:pt>
                <c:pt idx="1">
                  <c:v>0.495630662</c:v>
                </c:pt>
                <c:pt idx="2">
                  <c:v>19.999449540000001</c:v>
                </c:pt>
                <c:pt idx="3">
                  <c:v>9.8112077000000006E-2</c:v>
                </c:pt>
                <c:pt idx="4">
                  <c:v>23.149916300000001</c:v>
                </c:pt>
                <c:pt idx="5">
                  <c:v>11.23057105</c:v>
                </c:pt>
                <c:pt idx="6">
                  <c:v>32.60165662</c:v>
                </c:pt>
                <c:pt idx="7">
                  <c:v>0.83758171100000001</c:v>
                </c:pt>
                <c:pt idx="8">
                  <c:v>9.6545805920000003</c:v>
                </c:pt>
                <c:pt idx="9">
                  <c:v>6.1673910330000004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0-41B6-E846-9554-382B554716C8}"/>
            </c:ext>
          </c:extLst>
        </c:ser>
        <c:ser>
          <c:idx val="18"/>
          <c:order val="17"/>
          <c:spPr>
            <a:ln w="28575" cap="rnd">
              <a:solidFill>
                <a:schemeClr val="accent1">
                  <a:lumMod val="8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WEKA_Reduced_revised_zfNGbrain_!$M$1:$V$1</c:f>
              <c:numCache>
                <c:formatCode>General</c:formatCode>
                <c:ptCount val="10"/>
                <c:pt idx="0">
                  <c:v>344.15469999999999</c:v>
                </c:pt>
                <c:pt idx="1">
                  <c:v>374.1653</c:v>
                </c:pt>
                <c:pt idx="2">
                  <c:v>376.19659999999999</c:v>
                </c:pt>
                <c:pt idx="3">
                  <c:v>406.2072</c:v>
                </c:pt>
                <c:pt idx="4">
                  <c:v>432.20710000000003</c:v>
                </c:pt>
                <c:pt idx="5">
                  <c:v>450.23340000000002</c:v>
                </c:pt>
                <c:pt idx="6">
                  <c:v>464.24900000000002</c:v>
                </c:pt>
                <c:pt idx="7">
                  <c:v>580.29639999999995</c:v>
                </c:pt>
                <c:pt idx="8">
                  <c:v>793.38080000000002</c:v>
                </c:pt>
                <c:pt idx="9">
                  <c:v>825.42269999999996</c:v>
                </c:pt>
              </c:numCache>
            </c:numRef>
          </c:cat>
          <c:val>
            <c:numRef>
              <c:f>WEKA_Reduced_revised_zfNGbrain_!$M$19:$V$19</c:f>
              <c:numCache>
                <c:formatCode>General</c:formatCode>
                <c:ptCount val="10"/>
                <c:pt idx="0">
                  <c:v>100</c:v>
                </c:pt>
                <c:pt idx="1">
                  <c:v>0.37306452200000001</c:v>
                </c:pt>
                <c:pt idx="2">
                  <c:v>19.761585230000001</c:v>
                </c:pt>
                <c:pt idx="3">
                  <c:v>0</c:v>
                </c:pt>
                <c:pt idx="4">
                  <c:v>18.482756630000001</c:v>
                </c:pt>
                <c:pt idx="5">
                  <c:v>4.8284362759999997</c:v>
                </c:pt>
                <c:pt idx="6">
                  <c:v>40.5065168</c:v>
                </c:pt>
                <c:pt idx="7">
                  <c:v>1.359380289</c:v>
                </c:pt>
                <c:pt idx="8">
                  <c:v>15.289194589999999</c:v>
                </c:pt>
                <c:pt idx="9">
                  <c:v>11.88780395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1-41B6-E846-9554-382B554716C8}"/>
            </c:ext>
          </c:extLst>
        </c:ser>
        <c:ser>
          <c:idx val="19"/>
          <c:order val="18"/>
          <c:spPr>
            <a:ln w="28575" cap="rnd">
              <a:solidFill>
                <a:schemeClr val="accent2">
                  <a:lumMod val="8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WEKA_Reduced_revised_zfNGbrain_!$M$1:$V$1</c:f>
              <c:numCache>
                <c:formatCode>General</c:formatCode>
                <c:ptCount val="10"/>
                <c:pt idx="0">
                  <c:v>344.15469999999999</c:v>
                </c:pt>
                <c:pt idx="1">
                  <c:v>374.1653</c:v>
                </c:pt>
                <c:pt idx="2">
                  <c:v>376.19659999999999</c:v>
                </c:pt>
                <c:pt idx="3">
                  <c:v>406.2072</c:v>
                </c:pt>
                <c:pt idx="4">
                  <c:v>432.20710000000003</c:v>
                </c:pt>
                <c:pt idx="5">
                  <c:v>450.23340000000002</c:v>
                </c:pt>
                <c:pt idx="6">
                  <c:v>464.24900000000002</c:v>
                </c:pt>
                <c:pt idx="7">
                  <c:v>580.29639999999995</c:v>
                </c:pt>
                <c:pt idx="8">
                  <c:v>793.38080000000002</c:v>
                </c:pt>
                <c:pt idx="9">
                  <c:v>825.42269999999996</c:v>
                </c:pt>
              </c:numCache>
            </c:numRef>
          </c:cat>
          <c:val>
            <c:numRef>
              <c:f>WEKA_Reduced_revised_zfNGbrain_!$M$20:$V$20</c:f>
              <c:numCache>
                <c:formatCode>General</c:formatCode>
                <c:ptCount val="10"/>
                <c:pt idx="0">
                  <c:v>100</c:v>
                </c:pt>
                <c:pt idx="1">
                  <c:v>0.23148047199999999</c:v>
                </c:pt>
                <c:pt idx="2">
                  <c:v>18.30675712</c:v>
                </c:pt>
                <c:pt idx="3">
                  <c:v>0</c:v>
                </c:pt>
                <c:pt idx="4">
                  <c:v>23.17056182</c:v>
                </c:pt>
                <c:pt idx="5">
                  <c:v>7.5749812609999996</c:v>
                </c:pt>
                <c:pt idx="6">
                  <c:v>34.210850200000003</c:v>
                </c:pt>
                <c:pt idx="7">
                  <c:v>0.50357140199999995</c:v>
                </c:pt>
                <c:pt idx="8">
                  <c:v>10.758688449999999</c:v>
                </c:pt>
                <c:pt idx="9">
                  <c:v>7.5102601819999997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2-41B6-E846-9554-382B554716C8}"/>
            </c:ext>
          </c:extLst>
        </c:ser>
        <c:ser>
          <c:idx val="20"/>
          <c:order val="19"/>
          <c:spPr>
            <a:ln w="28575" cap="rnd">
              <a:solidFill>
                <a:schemeClr val="accent3">
                  <a:lumMod val="8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WEKA_Reduced_revised_zfNGbrain_!$M$1:$V$1</c:f>
              <c:numCache>
                <c:formatCode>General</c:formatCode>
                <c:ptCount val="10"/>
                <c:pt idx="0">
                  <c:v>344.15469999999999</c:v>
                </c:pt>
                <c:pt idx="1">
                  <c:v>374.1653</c:v>
                </c:pt>
                <c:pt idx="2">
                  <c:v>376.19659999999999</c:v>
                </c:pt>
                <c:pt idx="3">
                  <c:v>406.2072</c:v>
                </c:pt>
                <c:pt idx="4">
                  <c:v>432.20710000000003</c:v>
                </c:pt>
                <c:pt idx="5">
                  <c:v>450.23340000000002</c:v>
                </c:pt>
                <c:pt idx="6">
                  <c:v>464.24900000000002</c:v>
                </c:pt>
                <c:pt idx="7">
                  <c:v>580.29639999999995</c:v>
                </c:pt>
                <c:pt idx="8">
                  <c:v>793.38080000000002</c:v>
                </c:pt>
                <c:pt idx="9">
                  <c:v>825.42269999999996</c:v>
                </c:pt>
              </c:numCache>
            </c:numRef>
          </c:cat>
          <c:val>
            <c:numRef>
              <c:f>WEKA_Reduced_revised_zfNGbrain_!$M$21:$V$21</c:f>
              <c:numCache>
                <c:formatCode>General</c:formatCode>
                <c:ptCount val="10"/>
                <c:pt idx="0">
                  <c:v>100</c:v>
                </c:pt>
                <c:pt idx="1">
                  <c:v>0.12563761800000001</c:v>
                </c:pt>
                <c:pt idx="2">
                  <c:v>19.08122723</c:v>
                </c:pt>
                <c:pt idx="3">
                  <c:v>0</c:v>
                </c:pt>
                <c:pt idx="4">
                  <c:v>20.291069839999999</c:v>
                </c:pt>
                <c:pt idx="5">
                  <c:v>9.6983656820000004</c:v>
                </c:pt>
                <c:pt idx="6">
                  <c:v>37.582924599999998</c:v>
                </c:pt>
                <c:pt idx="7">
                  <c:v>1.578793111</c:v>
                </c:pt>
                <c:pt idx="8">
                  <c:v>15.33327616</c:v>
                </c:pt>
                <c:pt idx="9">
                  <c:v>6.9643871549999998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3-41B6-E846-9554-382B554716C8}"/>
            </c:ext>
          </c:extLst>
        </c:ser>
        <c:ser>
          <c:idx val="21"/>
          <c:order val="20"/>
          <c:spPr>
            <a:ln w="28575" cap="rnd">
              <a:solidFill>
                <a:schemeClr val="accent4">
                  <a:lumMod val="8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WEKA_Reduced_revised_zfNGbrain_!$M$1:$V$1</c:f>
              <c:numCache>
                <c:formatCode>General</c:formatCode>
                <c:ptCount val="10"/>
                <c:pt idx="0">
                  <c:v>344.15469999999999</c:v>
                </c:pt>
                <c:pt idx="1">
                  <c:v>374.1653</c:v>
                </c:pt>
                <c:pt idx="2">
                  <c:v>376.19659999999999</c:v>
                </c:pt>
                <c:pt idx="3">
                  <c:v>406.2072</c:v>
                </c:pt>
                <c:pt idx="4">
                  <c:v>432.20710000000003</c:v>
                </c:pt>
                <c:pt idx="5">
                  <c:v>450.23340000000002</c:v>
                </c:pt>
                <c:pt idx="6">
                  <c:v>464.24900000000002</c:v>
                </c:pt>
                <c:pt idx="7">
                  <c:v>580.29639999999995</c:v>
                </c:pt>
                <c:pt idx="8">
                  <c:v>793.38080000000002</c:v>
                </c:pt>
                <c:pt idx="9">
                  <c:v>825.42269999999996</c:v>
                </c:pt>
              </c:numCache>
            </c:numRef>
          </c:cat>
          <c:val>
            <c:numRef>
              <c:f>WEKA_Reduced_revised_zfNGbrain_!$M$22:$V$22</c:f>
              <c:numCache>
                <c:formatCode>General</c:formatCode>
                <c:ptCount val="10"/>
                <c:pt idx="0">
                  <c:v>100</c:v>
                </c:pt>
                <c:pt idx="1">
                  <c:v>0.24765868099999999</c:v>
                </c:pt>
                <c:pt idx="2">
                  <c:v>19.058415109999999</c:v>
                </c:pt>
                <c:pt idx="3">
                  <c:v>0</c:v>
                </c:pt>
                <c:pt idx="4">
                  <c:v>18.512506689999999</c:v>
                </c:pt>
                <c:pt idx="5">
                  <c:v>6.0096478820000003</c:v>
                </c:pt>
                <c:pt idx="6">
                  <c:v>48.262637259999998</c:v>
                </c:pt>
                <c:pt idx="7">
                  <c:v>2.2767521369999999</c:v>
                </c:pt>
                <c:pt idx="8">
                  <c:v>18.148951239999999</c:v>
                </c:pt>
                <c:pt idx="9">
                  <c:v>12.627691479999999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4-41B6-E846-9554-382B554716C8}"/>
            </c:ext>
          </c:extLst>
        </c:ser>
        <c:ser>
          <c:idx val="22"/>
          <c:order val="21"/>
          <c:spPr>
            <a:ln w="28575" cap="rnd">
              <a:solidFill>
                <a:schemeClr val="accent5">
                  <a:lumMod val="8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WEKA_Reduced_revised_zfNGbrain_!$M$1:$V$1</c:f>
              <c:numCache>
                <c:formatCode>General</c:formatCode>
                <c:ptCount val="10"/>
                <c:pt idx="0">
                  <c:v>344.15469999999999</c:v>
                </c:pt>
                <c:pt idx="1">
                  <c:v>374.1653</c:v>
                </c:pt>
                <c:pt idx="2">
                  <c:v>376.19659999999999</c:v>
                </c:pt>
                <c:pt idx="3">
                  <c:v>406.2072</c:v>
                </c:pt>
                <c:pt idx="4">
                  <c:v>432.20710000000003</c:v>
                </c:pt>
                <c:pt idx="5">
                  <c:v>450.23340000000002</c:v>
                </c:pt>
                <c:pt idx="6">
                  <c:v>464.24900000000002</c:v>
                </c:pt>
                <c:pt idx="7">
                  <c:v>580.29639999999995</c:v>
                </c:pt>
                <c:pt idx="8">
                  <c:v>793.38080000000002</c:v>
                </c:pt>
                <c:pt idx="9">
                  <c:v>825.42269999999996</c:v>
                </c:pt>
              </c:numCache>
            </c:numRef>
          </c:cat>
          <c:val>
            <c:numRef>
              <c:f>WEKA_Reduced_revised_zfNGbrain_!$M$23:$V$23</c:f>
              <c:numCache>
                <c:formatCode>General</c:formatCode>
                <c:ptCount val="10"/>
                <c:pt idx="0">
                  <c:v>100</c:v>
                </c:pt>
                <c:pt idx="1">
                  <c:v>0.225388068</c:v>
                </c:pt>
                <c:pt idx="2">
                  <c:v>19.329027020000002</c:v>
                </c:pt>
                <c:pt idx="3">
                  <c:v>0</c:v>
                </c:pt>
                <c:pt idx="4">
                  <c:v>18.52415667</c:v>
                </c:pt>
                <c:pt idx="5">
                  <c:v>10.56686322</c:v>
                </c:pt>
                <c:pt idx="6">
                  <c:v>36.780581439999999</c:v>
                </c:pt>
                <c:pt idx="7">
                  <c:v>1.9686676970000001</c:v>
                </c:pt>
                <c:pt idx="8">
                  <c:v>17.25106409</c:v>
                </c:pt>
                <c:pt idx="9">
                  <c:v>7.3294120190000003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5-41B6-E846-9554-382B554716C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75367407"/>
        <c:axId val="575369055"/>
      </c:lineChart>
      <c:catAx>
        <c:axId val="57536740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575369055"/>
        <c:crosses val="autoZero"/>
        <c:auto val="1"/>
        <c:lblAlgn val="ctr"/>
        <c:lblOffset val="100"/>
        <c:noMultiLvlLbl val="0"/>
      </c:catAx>
      <c:valAx>
        <c:axId val="575369055"/>
        <c:scaling>
          <c:orientation val="minMax"/>
          <c:max val="1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57536740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" altLang="zh-TW"/>
              <a:t>F1H5N4S1</a:t>
            </a:r>
            <a:endParaRPr lang="zh-TW" altLang="en-US"/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22"/>
          <c:order val="0"/>
          <c:tx>
            <c:v>F1H5N4S2</c:v>
          </c:tx>
          <c:marker>
            <c:symbol val="none"/>
          </c:marker>
          <c:cat>
            <c:numRef>
              <c:f>WEKA_Reduced_revised_zfNGbrain_!$M$1:$V$1</c:f>
              <c:numCache>
                <c:formatCode>General</c:formatCode>
                <c:ptCount val="10"/>
                <c:pt idx="0">
                  <c:v>344.15469999999999</c:v>
                </c:pt>
                <c:pt idx="1">
                  <c:v>374.1653</c:v>
                </c:pt>
                <c:pt idx="2">
                  <c:v>376.19659999999999</c:v>
                </c:pt>
                <c:pt idx="3">
                  <c:v>406.2072</c:v>
                </c:pt>
                <c:pt idx="4">
                  <c:v>432.20710000000003</c:v>
                </c:pt>
                <c:pt idx="5">
                  <c:v>450.23340000000002</c:v>
                </c:pt>
                <c:pt idx="6">
                  <c:v>464.24900000000002</c:v>
                </c:pt>
                <c:pt idx="7">
                  <c:v>580.29639999999995</c:v>
                </c:pt>
                <c:pt idx="8">
                  <c:v>793.38080000000002</c:v>
                </c:pt>
                <c:pt idx="9">
                  <c:v>825.42269999999996</c:v>
                </c:pt>
              </c:numCache>
            </c:numRef>
          </c:cat>
          <c:val>
            <c:numRef>
              <c:f>WEKA_Reduced_revised_zfNGbrain_!$M$2:$V$2</c:f>
              <c:numCache>
                <c:formatCode>General</c:formatCode>
                <c:ptCount val="10"/>
                <c:pt idx="0">
                  <c:v>86.494208810000003</c:v>
                </c:pt>
                <c:pt idx="1">
                  <c:v>0.55175321399999999</c:v>
                </c:pt>
                <c:pt idx="2">
                  <c:v>19.697594949999999</c:v>
                </c:pt>
                <c:pt idx="3">
                  <c:v>0</c:v>
                </c:pt>
                <c:pt idx="4">
                  <c:v>3.8521777660000001</c:v>
                </c:pt>
                <c:pt idx="5">
                  <c:v>4.4095738329999996</c:v>
                </c:pt>
                <c:pt idx="6">
                  <c:v>3.5820276550000001</c:v>
                </c:pt>
                <c:pt idx="7">
                  <c:v>0</c:v>
                </c:pt>
                <c:pt idx="8">
                  <c:v>0.58014656799999997</c:v>
                </c:pt>
                <c:pt idx="9">
                  <c:v>0.73558275299999998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6F2-8A4E-8CE3-742E058A5582}"/>
            </c:ext>
          </c:extLst>
        </c:ser>
        <c:ser>
          <c:idx val="23"/>
          <c:order val="1"/>
          <c:marker>
            <c:symbol val="none"/>
          </c:marker>
          <c:cat>
            <c:numRef>
              <c:f>WEKA_Reduced_revised_zfNGbrain_!$M$1:$V$1</c:f>
              <c:numCache>
                <c:formatCode>General</c:formatCode>
                <c:ptCount val="10"/>
                <c:pt idx="0">
                  <c:v>344.15469999999999</c:v>
                </c:pt>
                <c:pt idx="1">
                  <c:v>374.1653</c:v>
                </c:pt>
                <c:pt idx="2">
                  <c:v>376.19659999999999</c:v>
                </c:pt>
                <c:pt idx="3">
                  <c:v>406.2072</c:v>
                </c:pt>
                <c:pt idx="4">
                  <c:v>432.20710000000003</c:v>
                </c:pt>
                <c:pt idx="5">
                  <c:v>450.23340000000002</c:v>
                </c:pt>
                <c:pt idx="6">
                  <c:v>464.24900000000002</c:v>
                </c:pt>
                <c:pt idx="7">
                  <c:v>580.29639999999995</c:v>
                </c:pt>
                <c:pt idx="8">
                  <c:v>793.38080000000002</c:v>
                </c:pt>
                <c:pt idx="9">
                  <c:v>825.42269999999996</c:v>
                </c:pt>
              </c:numCache>
            </c:numRef>
          </c:cat>
          <c:val>
            <c:numRef>
              <c:f>WEKA_Reduced_revised_zfNGbrain_!$M$3:$V$3</c:f>
              <c:numCache>
                <c:formatCode>General</c:formatCode>
                <c:ptCount val="10"/>
                <c:pt idx="0">
                  <c:v>95.526373379999995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4.0422747860000001</c:v>
                </c:pt>
                <c:pt idx="5">
                  <c:v>4.9246417620000003</c:v>
                </c:pt>
                <c:pt idx="6">
                  <c:v>6.3153205440000004</c:v>
                </c:pt>
                <c:pt idx="7">
                  <c:v>0</c:v>
                </c:pt>
                <c:pt idx="8">
                  <c:v>0.94911588700000005</c:v>
                </c:pt>
                <c:pt idx="9">
                  <c:v>2.1036310509999998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B6F2-8A4E-8CE3-742E058A5582}"/>
            </c:ext>
          </c:extLst>
        </c:ser>
        <c:ser>
          <c:idx val="24"/>
          <c:order val="2"/>
          <c:marker>
            <c:symbol val="none"/>
          </c:marker>
          <c:cat>
            <c:numRef>
              <c:f>WEKA_Reduced_revised_zfNGbrain_!$M$1:$V$1</c:f>
              <c:numCache>
                <c:formatCode>General</c:formatCode>
                <c:ptCount val="10"/>
                <c:pt idx="0">
                  <c:v>344.15469999999999</c:v>
                </c:pt>
                <c:pt idx="1">
                  <c:v>374.1653</c:v>
                </c:pt>
                <c:pt idx="2">
                  <c:v>376.19659999999999</c:v>
                </c:pt>
                <c:pt idx="3">
                  <c:v>406.2072</c:v>
                </c:pt>
                <c:pt idx="4">
                  <c:v>432.20710000000003</c:v>
                </c:pt>
                <c:pt idx="5">
                  <c:v>450.23340000000002</c:v>
                </c:pt>
                <c:pt idx="6">
                  <c:v>464.24900000000002</c:v>
                </c:pt>
                <c:pt idx="7">
                  <c:v>580.29639999999995</c:v>
                </c:pt>
                <c:pt idx="8">
                  <c:v>793.38080000000002</c:v>
                </c:pt>
                <c:pt idx="9">
                  <c:v>825.42269999999996</c:v>
                </c:pt>
              </c:numCache>
            </c:numRef>
          </c:cat>
          <c:val>
            <c:numRef>
              <c:f>WEKA_Reduced_revised_zfNGbrain_!$M$4:$V$4</c:f>
              <c:numCache>
                <c:formatCode>General</c:formatCode>
                <c:ptCount val="10"/>
                <c:pt idx="0">
                  <c:v>94.389815400000003</c:v>
                </c:pt>
                <c:pt idx="1">
                  <c:v>0.87204434900000005</c:v>
                </c:pt>
                <c:pt idx="2">
                  <c:v>19.566840450000001</c:v>
                </c:pt>
                <c:pt idx="3">
                  <c:v>0</c:v>
                </c:pt>
                <c:pt idx="4">
                  <c:v>5.1691189499999997</c:v>
                </c:pt>
                <c:pt idx="5">
                  <c:v>5.7914286759999998</c:v>
                </c:pt>
                <c:pt idx="6">
                  <c:v>5.656148484</c:v>
                </c:pt>
                <c:pt idx="7">
                  <c:v>0</c:v>
                </c:pt>
                <c:pt idx="8">
                  <c:v>1.5475704589999999</c:v>
                </c:pt>
                <c:pt idx="9">
                  <c:v>1.0140040379999999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B6F2-8A4E-8CE3-742E058A5582}"/>
            </c:ext>
          </c:extLst>
        </c:ser>
        <c:ser>
          <c:idx val="25"/>
          <c:order val="3"/>
          <c:marker>
            <c:symbol val="none"/>
          </c:marker>
          <c:cat>
            <c:numRef>
              <c:f>WEKA_Reduced_revised_zfNGbrain_!$M$1:$V$1</c:f>
              <c:numCache>
                <c:formatCode>General</c:formatCode>
                <c:ptCount val="10"/>
                <c:pt idx="0">
                  <c:v>344.15469999999999</c:v>
                </c:pt>
                <c:pt idx="1">
                  <c:v>374.1653</c:v>
                </c:pt>
                <c:pt idx="2">
                  <c:v>376.19659999999999</c:v>
                </c:pt>
                <c:pt idx="3">
                  <c:v>406.2072</c:v>
                </c:pt>
                <c:pt idx="4">
                  <c:v>432.20710000000003</c:v>
                </c:pt>
                <c:pt idx="5">
                  <c:v>450.23340000000002</c:v>
                </c:pt>
                <c:pt idx="6">
                  <c:v>464.24900000000002</c:v>
                </c:pt>
                <c:pt idx="7">
                  <c:v>580.29639999999995</c:v>
                </c:pt>
                <c:pt idx="8">
                  <c:v>793.38080000000002</c:v>
                </c:pt>
                <c:pt idx="9">
                  <c:v>825.42269999999996</c:v>
                </c:pt>
              </c:numCache>
            </c:numRef>
          </c:cat>
          <c:val>
            <c:numRef>
              <c:f>WEKA_Reduced_revised_zfNGbrain_!$M$5:$V$5</c:f>
              <c:numCache>
                <c:formatCode>General</c:formatCode>
                <c:ptCount val="10"/>
                <c:pt idx="0">
                  <c:v>100</c:v>
                </c:pt>
                <c:pt idx="1">
                  <c:v>2.8450694539999999</c:v>
                </c:pt>
                <c:pt idx="2">
                  <c:v>20.08880306</c:v>
                </c:pt>
                <c:pt idx="3">
                  <c:v>0</c:v>
                </c:pt>
                <c:pt idx="4">
                  <c:v>5.7080607800000003</c:v>
                </c:pt>
                <c:pt idx="5">
                  <c:v>5.4252422129999998</c:v>
                </c:pt>
                <c:pt idx="6">
                  <c:v>4.2179331160000002</c:v>
                </c:pt>
                <c:pt idx="7">
                  <c:v>0</c:v>
                </c:pt>
                <c:pt idx="8">
                  <c:v>2.5797137970000001</c:v>
                </c:pt>
                <c:pt idx="9">
                  <c:v>5.9857060019999997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B6F2-8A4E-8CE3-742E058A5582}"/>
            </c:ext>
          </c:extLst>
        </c:ser>
        <c:ser>
          <c:idx val="26"/>
          <c:order val="4"/>
          <c:marker>
            <c:symbol val="none"/>
          </c:marker>
          <c:cat>
            <c:numRef>
              <c:f>WEKA_Reduced_revised_zfNGbrain_!$M$1:$V$1</c:f>
              <c:numCache>
                <c:formatCode>General</c:formatCode>
                <c:ptCount val="10"/>
                <c:pt idx="0">
                  <c:v>344.15469999999999</c:v>
                </c:pt>
                <c:pt idx="1">
                  <c:v>374.1653</c:v>
                </c:pt>
                <c:pt idx="2">
                  <c:v>376.19659999999999</c:v>
                </c:pt>
                <c:pt idx="3">
                  <c:v>406.2072</c:v>
                </c:pt>
                <c:pt idx="4">
                  <c:v>432.20710000000003</c:v>
                </c:pt>
                <c:pt idx="5">
                  <c:v>450.23340000000002</c:v>
                </c:pt>
                <c:pt idx="6">
                  <c:v>464.24900000000002</c:v>
                </c:pt>
                <c:pt idx="7">
                  <c:v>580.29639999999995</c:v>
                </c:pt>
                <c:pt idx="8">
                  <c:v>793.38080000000002</c:v>
                </c:pt>
                <c:pt idx="9">
                  <c:v>825.42269999999996</c:v>
                </c:pt>
              </c:numCache>
            </c:numRef>
          </c:cat>
          <c:val>
            <c:numRef>
              <c:f>WEKA_Reduced_revised_zfNGbrain_!$M$6:$V$6</c:f>
              <c:numCache>
                <c:formatCode>General</c:formatCode>
                <c:ptCount val="10"/>
                <c:pt idx="0">
                  <c:v>100</c:v>
                </c:pt>
                <c:pt idx="1">
                  <c:v>2.3115125820000002</c:v>
                </c:pt>
                <c:pt idx="2">
                  <c:v>19.12040726</c:v>
                </c:pt>
                <c:pt idx="3">
                  <c:v>0.68723597999999997</c:v>
                </c:pt>
                <c:pt idx="4">
                  <c:v>22.680683219999999</c:v>
                </c:pt>
                <c:pt idx="5">
                  <c:v>9.2206233500000003</c:v>
                </c:pt>
                <c:pt idx="6">
                  <c:v>42.575878580000001</c:v>
                </c:pt>
                <c:pt idx="7">
                  <c:v>0</c:v>
                </c:pt>
                <c:pt idx="8">
                  <c:v>11.092818129999999</c:v>
                </c:pt>
                <c:pt idx="9">
                  <c:v>9.9620131730000008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B6F2-8A4E-8CE3-742E058A5582}"/>
            </c:ext>
          </c:extLst>
        </c:ser>
        <c:ser>
          <c:idx val="27"/>
          <c:order val="5"/>
          <c:marker>
            <c:symbol val="none"/>
          </c:marker>
          <c:cat>
            <c:numRef>
              <c:f>WEKA_Reduced_revised_zfNGbrain_!$M$1:$V$1</c:f>
              <c:numCache>
                <c:formatCode>General</c:formatCode>
                <c:ptCount val="10"/>
                <c:pt idx="0">
                  <c:v>344.15469999999999</c:v>
                </c:pt>
                <c:pt idx="1">
                  <c:v>374.1653</c:v>
                </c:pt>
                <c:pt idx="2">
                  <c:v>376.19659999999999</c:v>
                </c:pt>
                <c:pt idx="3">
                  <c:v>406.2072</c:v>
                </c:pt>
                <c:pt idx="4">
                  <c:v>432.20710000000003</c:v>
                </c:pt>
                <c:pt idx="5">
                  <c:v>450.23340000000002</c:v>
                </c:pt>
                <c:pt idx="6">
                  <c:v>464.24900000000002</c:v>
                </c:pt>
                <c:pt idx="7">
                  <c:v>580.29639999999995</c:v>
                </c:pt>
                <c:pt idx="8">
                  <c:v>793.38080000000002</c:v>
                </c:pt>
                <c:pt idx="9">
                  <c:v>825.42269999999996</c:v>
                </c:pt>
              </c:numCache>
            </c:numRef>
          </c:cat>
          <c:val>
            <c:numRef>
              <c:f>WEKA_Reduced_revised_zfNGbrain_!$M$7:$V$7</c:f>
              <c:numCache>
                <c:formatCode>General</c:formatCode>
                <c:ptCount val="10"/>
                <c:pt idx="0">
                  <c:v>100</c:v>
                </c:pt>
                <c:pt idx="1">
                  <c:v>0.13912933799999999</c:v>
                </c:pt>
                <c:pt idx="2">
                  <c:v>18.666840690000001</c:v>
                </c:pt>
                <c:pt idx="3">
                  <c:v>6.7331836000000006E-2</c:v>
                </c:pt>
                <c:pt idx="4">
                  <c:v>19.899446080000001</c:v>
                </c:pt>
                <c:pt idx="5">
                  <c:v>6.9984970239999997</c:v>
                </c:pt>
                <c:pt idx="6">
                  <c:v>25.27165201</c:v>
                </c:pt>
                <c:pt idx="7">
                  <c:v>0.249960714</c:v>
                </c:pt>
                <c:pt idx="8">
                  <c:v>6.4523258190000004</c:v>
                </c:pt>
                <c:pt idx="9">
                  <c:v>4.5317521799999998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B6F2-8A4E-8CE3-742E058A5582}"/>
            </c:ext>
          </c:extLst>
        </c:ser>
        <c:ser>
          <c:idx val="28"/>
          <c:order val="6"/>
          <c:marker>
            <c:symbol val="none"/>
          </c:marker>
          <c:cat>
            <c:numRef>
              <c:f>WEKA_Reduced_revised_zfNGbrain_!$M$1:$V$1</c:f>
              <c:numCache>
                <c:formatCode>General</c:formatCode>
                <c:ptCount val="10"/>
                <c:pt idx="0">
                  <c:v>344.15469999999999</c:v>
                </c:pt>
                <c:pt idx="1">
                  <c:v>374.1653</c:v>
                </c:pt>
                <c:pt idx="2">
                  <c:v>376.19659999999999</c:v>
                </c:pt>
                <c:pt idx="3">
                  <c:v>406.2072</c:v>
                </c:pt>
                <c:pt idx="4">
                  <c:v>432.20710000000003</c:v>
                </c:pt>
                <c:pt idx="5">
                  <c:v>450.23340000000002</c:v>
                </c:pt>
                <c:pt idx="6">
                  <c:v>464.24900000000002</c:v>
                </c:pt>
                <c:pt idx="7">
                  <c:v>580.29639999999995</c:v>
                </c:pt>
                <c:pt idx="8">
                  <c:v>793.38080000000002</c:v>
                </c:pt>
                <c:pt idx="9">
                  <c:v>825.42269999999996</c:v>
                </c:pt>
              </c:numCache>
            </c:numRef>
          </c:cat>
          <c:val>
            <c:numRef>
              <c:f>WEKA_Reduced_revised_zfNGbrain_!$M$8:$V$8</c:f>
              <c:numCache>
                <c:formatCode>General</c:formatCode>
                <c:ptCount val="10"/>
                <c:pt idx="0">
                  <c:v>100</c:v>
                </c:pt>
                <c:pt idx="1">
                  <c:v>0.23714078799999999</c:v>
                </c:pt>
                <c:pt idx="2">
                  <c:v>19.593604689999999</c:v>
                </c:pt>
                <c:pt idx="3">
                  <c:v>0</c:v>
                </c:pt>
                <c:pt idx="4">
                  <c:v>17.34686305</c:v>
                </c:pt>
                <c:pt idx="5">
                  <c:v>3.355591156</c:v>
                </c:pt>
                <c:pt idx="6">
                  <c:v>36.041395940000001</c:v>
                </c:pt>
                <c:pt idx="7">
                  <c:v>0.356801641</c:v>
                </c:pt>
                <c:pt idx="8">
                  <c:v>11.863493760000001</c:v>
                </c:pt>
                <c:pt idx="9">
                  <c:v>9.1374064500000003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B6F2-8A4E-8CE3-742E058A5582}"/>
            </c:ext>
          </c:extLst>
        </c:ser>
        <c:ser>
          <c:idx val="29"/>
          <c:order val="7"/>
          <c:marker>
            <c:symbol val="none"/>
          </c:marker>
          <c:cat>
            <c:numRef>
              <c:f>WEKA_Reduced_revised_zfNGbrain_!$M$1:$V$1</c:f>
              <c:numCache>
                <c:formatCode>General</c:formatCode>
                <c:ptCount val="10"/>
                <c:pt idx="0">
                  <c:v>344.15469999999999</c:v>
                </c:pt>
                <c:pt idx="1">
                  <c:v>374.1653</c:v>
                </c:pt>
                <c:pt idx="2">
                  <c:v>376.19659999999999</c:v>
                </c:pt>
                <c:pt idx="3">
                  <c:v>406.2072</c:v>
                </c:pt>
                <c:pt idx="4">
                  <c:v>432.20710000000003</c:v>
                </c:pt>
                <c:pt idx="5">
                  <c:v>450.23340000000002</c:v>
                </c:pt>
                <c:pt idx="6">
                  <c:v>464.24900000000002</c:v>
                </c:pt>
                <c:pt idx="7">
                  <c:v>580.29639999999995</c:v>
                </c:pt>
                <c:pt idx="8">
                  <c:v>793.38080000000002</c:v>
                </c:pt>
                <c:pt idx="9">
                  <c:v>825.42269999999996</c:v>
                </c:pt>
              </c:numCache>
            </c:numRef>
          </c:cat>
          <c:val>
            <c:numRef>
              <c:f>WEKA_Reduced_revised_zfNGbrain_!$M$9:$V$9</c:f>
              <c:numCache>
                <c:formatCode>General</c:formatCode>
                <c:ptCount val="10"/>
                <c:pt idx="0">
                  <c:v>100</c:v>
                </c:pt>
                <c:pt idx="1">
                  <c:v>9.5212300999999999E-2</c:v>
                </c:pt>
                <c:pt idx="2">
                  <c:v>19.755788720000002</c:v>
                </c:pt>
                <c:pt idx="3">
                  <c:v>0</c:v>
                </c:pt>
                <c:pt idx="4">
                  <c:v>21.864347070000001</c:v>
                </c:pt>
                <c:pt idx="5">
                  <c:v>7.6270152939999996</c:v>
                </c:pt>
                <c:pt idx="6">
                  <c:v>26.632581999999999</c:v>
                </c:pt>
                <c:pt idx="7">
                  <c:v>0.44882588200000001</c:v>
                </c:pt>
                <c:pt idx="8">
                  <c:v>8.0665893759999996</c:v>
                </c:pt>
                <c:pt idx="9">
                  <c:v>5.1438155319999996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B6F2-8A4E-8CE3-742E058A5582}"/>
            </c:ext>
          </c:extLst>
        </c:ser>
        <c:ser>
          <c:idx val="30"/>
          <c:order val="8"/>
          <c:marker>
            <c:symbol val="none"/>
          </c:marker>
          <c:cat>
            <c:numRef>
              <c:f>WEKA_Reduced_revised_zfNGbrain_!$M$1:$V$1</c:f>
              <c:numCache>
                <c:formatCode>General</c:formatCode>
                <c:ptCount val="10"/>
                <c:pt idx="0">
                  <c:v>344.15469999999999</c:v>
                </c:pt>
                <c:pt idx="1">
                  <c:v>374.1653</c:v>
                </c:pt>
                <c:pt idx="2">
                  <c:v>376.19659999999999</c:v>
                </c:pt>
                <c:pt idx="3">
                  <c:v>406.2072</c:v>
                </c:pt>
                <c:pt idx="4">
                  <c:v>432.20710000000003</c:v>
                </c:pt>
                <c:pt idx="5">
                  <c:v>450.23340000000002</c:v>
                </c:pt>
                <c:pt idx="6">
                  <c:v>464.24900000000002</c:v>
                </c:pt>
                <c:pt idx="7">
                  <c:v>580.29639999999995</c:v>
                </c:pt>
                <c:pt idx="8">
                  <c:v>793.38080000000002</c:v>
                </c:pt>
                <c:pt idx="9">
                  <c:v>825.42269999999996</c:v>
                </c:pt>
              </c:numCache>
            </c:numRef>
          </c:cat>
          <c:val>
            <c:numRef>
              <c:f>WEKA_Reduced_revised_zfNGbrain_!$M$10:$V$10</c:f>
              <c:numCache>
                <c:formatCode>General</c:formatCode>
                <c:ptCount val="10"/>
                <c:pt idx="0">
                  <c:v>100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18.155909390000001</c:v>
                </c:pt>
                <c:pt idx="5">
                  <c:v>3.343060521</c:v>
                </c:pt>
                <c:pt idx="6">
                  <c:v>36.944022650000001</c:v>
                </c:pt>
                <c:pt idx="7">
                  <c:v>0.602698289</c:v>
                </c:pt>
                <c:pt idx="8">
                  <c:v>11.88403269</c:v>
                </c:pt>
                <c:pt idx="9">
                  <c:v>10.3834017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8-B6F2-8A4E-8CE3-742E058A5582}"/>
            </c:ext>
          </c:extLst>
        </c:ser>
        <c:ser>
          <c:idx val="31"/>
          <c:order val="9"/>
          <c:marker>
            <c:symbol val="none"/>
          </c:marker>
          <c:cat>
            <c:numRef>
              <c:f>WEKA_Reduced_revised_zfNGbrain_!$M$1:$V$1</c:f>
              <c:numCache>
                <c:formatCode>General</c:formatCode>
                <c:ptCount val="10"/>
                <c:pt idx="0">
                  <c:v>344.15469999999999</c:v>
                </c:pt>
                <c:pt idx="1">
                  <c:v>374.1653</c:v>
                </c:pt>
                <c:pt idx="2">
                  <c:v>376.19659999999999</c:v>
                </c:pt>
                <c:pt idx="3">
                  <c:v>406.2072</c:v>
                </c:pt>
                <c:pt idx="4">
                  <c:v>432.20710000000003</c:v>
                </c:pt>
                <c:pt idx="5">
                  <c:v>450.23340000000002</c:v>
                </c:pt>
                <c:pt idx="6">
                  <c:v>464.24900000000002</c:v>
                </c:pt>
                <c:pt idx="7">
                  <c:v>580.29639999999995</c:v>
                </c:pt>
                <c:pt idx="8">
                  <c:v>793.38080000000002</c:v>
                </c:pt>
                <c:pt idx="9">
                  <c:v>825.42269999999996</c:v>
                </c:pt>
              </c:numCache>
            </c:numRef>
          </c:cat>
          <c:val>
            <c:numRef>
              <c:f>WEKA_Reduced_revised_zfNGbrain_!$M$11:$V$11</c:f>
              <c:numCache>
                <c:formatCode>General</c:formatCode>
                <c:ptCount val="10"/>
                <c:pt idx="0">
                  <c:v>100</c:v>
                </c:pt>
                <c:pt idx="1">
                  <c:v>9.5809922000000006E-2</c:v>
                </c:pt>
                <c:pt idx="2">
                  <c:v>20.196100090000002</c:v>
                </c:pt>
                <c:pt idx="3">
                  <c:v>0</c:v>
                </c:pt>
                <c:pt idx="4">
                  <c:v>24.299031670000002</c:v>
                </c:pt>
                <c:pt idx="5">
                  <c:v>11.07064473</c:v>
                </c:pt>
                <c:pt idx="6">
                  <c:v>29.928101049999999</c:v>
                </c:pt>
                <c:pt idx="7">
                  <c:v>1.704185448</c:v>
                </c:pt>
                <c:pt idx="8">
                  <c:v>12.707413600000001</c:v>
                </c:pt>
                <c:pt idx="9">
                  <c:v>5.3384428340000003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9-B6F2-8A4E-8CE3-742E058A5582}"/>
            </c:ext>
          </c:extLst>
        </c:ser>
        <c:ser>
          <c:idx val="32"/>
          <c:order val="10"/>
          <c:marker>
            <c:symbol val="none"/>
          </c:marker>
          <c:cat>
            <c:numRef>
              <c:f>WEKA_Reduced_revised_zfNGbrain_!$M$1:$V$1</c:f>
              <c:numCache>
                <c:formatCode>General</c:formatCode>
                <c:ptCount val="10"/>
                <c:pt idx="0">
                  <c:v>344.15469999999999</c:v>
                </c:pt>
                <c:pt idx="1">
                  <c:v>374.1653</c:v>
                </c:pt>
                <c:pt idx="2">
                  <c:v>376.19659999999999</c:v>
                </c:pt>
                <c:pt idx="3">
                  <c:v>406.2072</c:v>
                </c:pt>
                <c:pt idx="4">
                  <c:v>432.20710000000003</c:v>
                </c:pt>
                <c:pt idx="5">
                  <c:v>450.23340000000002</c:v>
                </c:pt>
                <c:pt idx="6">
                  <c:v>464.24900000000002</c:v>
                </c:pt>
                <c:pt idx="7">
                  <c:v>580.29639999999995</c:v>
                </c:pt>
                <c:pt idx="8">
                  <c:v>793.38080000000002</c:v>
                </c:pt>
                <c:pt idx="9">
                  <c:v>825.42269999999996</c:v>
                </c:pt>
              </c:numCache>
            </c:numRef>
          </c:cat>
          <c:val>
            <c:numRef>
              <c:f>WEKA_Reduced_revised_zfNGbrain_!$M$12:$V$12</c:f>
              <c:numCache>
                <c:formatCode>General</c:formatCode>
                <c:ptCount val="10"/>
                <c:pt idx="0">
                  <c:v>100</c:v>
                </c:pt>
                <c:pt idx="1">
                  <c:v>0.15819312799999999</c:v>
                </c:pt>
                <c:pt idx="2">
                  <c:v>20.69710641</c:v>
                </c:pt>
                <c:pt idx="3">
                  <c:v>0</c:v>
                </c:pt>
                <c:pt idx="4">
                  <c:v>18.249562910000002</c:v>
                </c:pt>
                <c:pt idx="5">
                  <c:v>4.3250726229999996</c:v>
                </c:pt>
                <c:pt idx="6">
                  <c:v>40.921246600000003</c:v>
                </c:pt>
                <c:pt idx="7">
                  <c:v>2.142567058</c:v>
                </c:pt>
                <c:pt idx="8">
                  <c:v>17.576368939999998</c:v>
                </c:pt>
                <c:pt idx="9">
                  <c:v>12.754304380000001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A-B6F2-8A4E-8CE3-742E058A5582}"/>
            </c:ext>
          </c:extLst>
        </c:ser>
        <c:ser>
          <c:idx val="33"/>
          <c:order val="11"/>
          <c:marker>
            <c:symbol val="none"/>
          </c:marker>
          <c:cat>
            <c:numRef>
              <c:f>WEKA_Reduced_revised_zfNGbrain_!$M$1:$V$1</c:f>
              <c:numCache>
                <c:formatCode>General</c:formatCode>
                <c:ptCount val="10"/>
                <c:pt idx="0">
                  <c:v>344.15469999999999</c:v>
                </c:pt>
                <c:pt idx="1">
                  <c:v>374.1653</c:v>
                </c:pt>
                <c:pt idx="2">
                  <c:v>376.19659999999999</c:v>
                </c:pt>
                <c:pt idx="3">
                  <c:v>406.2072</c:v>
                </c:pt>
                <c:pt idx="4">
                  <c:v>432.20710000000003</c:v>
                </c:pt>
                <c:pt idx="5">
                  <c:v>450.23340000000002</c:v>
                </c:pt>
                <c:pt idx="6">
                  <c:v>464.24900000000002</c:v>
                </c:pt>
                <c:pt idx="7">
                  <c:v>580.29639999999995</c:v>
                </c:pt>
                <c:pt idx="8">
                  <c:v>793.38080000000002</c:v>
                </c:pt>
                <c:pt idx="9">
                  <c:v>825.42269999999996</c:v>
                </c:pt>
              </c:numCache>
            </c:numRef>
          </c:cat>
          <c:val>
            <c:numRef>
              <c:f>WEKA_Reduced_revised_zfNGbrain_!$M$13:$V$13</c:f>
              <c:numCache>
                <c:formatCode>General</c:formatCode>
                <c:ptCount val="10"/>
                <c:pt idx="0">
                  <c:v>100</c:v>
                </c:pt>
                <c:pt idx="1">
                  <c:v>2.738892157</c:v>
                </c:pt>
                <c:pt idx="2">
                  <c:v>21.134187310000002</c:v>
                </c:pt>
                <c:pt idx="3">
                  <c:v>0.59695740500000005</c:v>
                </c:pt>
                <c:pt idx="4">
                  <c:v>22.43722245</c:v>
                </c:pt>
                <c:pt idx="5">
                  <c:v>13.90452067</c:v>
                </c:pt>
                <c:pt idx="6">
                  <c:v>27.271920470000001</c:v>
                </c:pt>
                <c:pt idx="7">
                  <c:v>1.3219018140000001</c:v>
                </c:pt>
                <c:pt idx="8">
                  <c:v>9.8222790920000005</c:v>
                </c:pt>
                <c:pt idx="9">
                  <c:v>4.7496423520000004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B-B6F2-8A4E-8CE3-742E058A5582}"/>
            </c:ext>
          </c:extLst>
        </c:ser>
        <c:ser>
          <c:idx val="34"/>
          <c:order val="12"/>
          <c:marker>
            <c:symbol val="none"/>
          </c:marker>
          <c:cat>
            <c:numRef>
              <c:f>WEKA_Reduced_revised_zfNGbrain_!$M$1:$V$1</c:f>
              <c:numCache>
                <c:formatCode>General</c:formatCode>
                <c:ptCount val="10"/>
                <c:pt idx="0">
                  <c:v>344.15469999999999</c:v>
                </c:pt>
                <c:pt idx="1">
                  <c:v>374.1653</c:v>
                </c:pt>
                <c:pt idx="2">
                  <c:v>376.19659999999999</c:v>
                </c:pt>
                <c:pt idx="3">
                  <c:v>406.2072</c:v>
                </c:pt>
                <c:pt idx="4">
                  <c:v>432.20710000000003</c:v>
                </c:pt>
                <c:pt idx="5">
                  <c:v>450.23340000000002</c:v>
                </c:pt>
                <c:pt idx="6">
                  <c:v>464.24900000000002</c:v>
                </c:pt>
                <c:pt idx="7">
                  <c:v>580.29639999999995</c:v>
                </c:pt>
                <c:pt idx="8">
                  <c:v>793.38080000000002</c:v>
                </c:pt>
                <c:pt idx="9">
                  <c:v>825.42269999999996</c:v>
                </c:pt>
              </c:numCache>
            </c:numRef>
          </c:cat>
          <c:val>
            <c:numRef>
              <c:f>WEKA_Reduced_revised_zfNGbrain_!$M$14:$V$14</c:f>
              <c:numCache>
                <c:formatCode>General</c:formatCode>
                <c:ptCount val="10"/>
                <c:pt idx="0">
                  <c:v>100</c:v>
                </c:pt>
                <c:pt idx="1">
                  <c:v>3.3069433949999998</c:v>
                </c:pt>
                <c:pt idx="2">
                  <c:v>19.455678800000001</c:v>
                </c:pt>
                <c:pt idx="3">
                  <c:v>0</c:v>
                </c:pt>
                <c:pt idx="4">
                  <c:v>20.839825390000001</c:v>
                </c:pt>
                <c:pt idx="5">
                  <c:v>7.9052489530000001</c:v>
                </c:pt>
                <c:pt idx="6">
                  <c:v>26.127585809999999</c:v>
                </c:pt>
                <c:pt idx="7">
                  <c:v>0.94173262599999996</c:v>
                </c:pt>
                <c:pt idx="8">
                  <c:v>14.41972239</c:v>
                </c:pt>
                <c:pt idx="9">
                  <c:v>12.18267739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C-B6F2-8A4E-8CE3-742E058A5582}"/>
            </c:ext>
          </c:extLst>
        </c:ser>
        <c:ser>
          <c:idx val="35"/>
          <c:order val="13"/>
          <c:marker>
            <c:symbol val="none"/>
          </c:marker>
          <c:cat>
            <c:numRef>
              <c:f>WEKA_Reduced_revised_zfNGbrain_!$M$1:$V$1</c:f>
              <c:numCache>
                <c:formatCode>General</c:formatCode>
                <c:ptCount val="10"/>
                <c:pt idx="0">
                  <c:v>344.15469999999999</c:v>
                </c:pt>
                <c:pt idx="1">
                  <c:v>374.1653</c:v>
                </c:pt>
                <c:pt idx="2">
                  <c:v>376.19659999999999</c:v>
                </c:pt>
                <c:pt idx="3">
                  <c:v>406.2072</c:v>
                </c:pt>
                <c:pt idx="4">
                  <c:v>432.20710000000003</c:v>
                </c:pt>
                <c:pt idx="5">
                  <c:v>450.23340000000002</c:v>
                </c:pt>
                <c:pt idx="6">
                  <c:v>464.24900000000002</c:v>
                </c:pt>
                <c:pt idx="7">
                  <c:v>580.29639999999995</c:v>
                </c:pt>
                <c:pt idx="8">
                  <c:v>793.38080000000002</c:v>
                </c:pt>
                <c:pt idx="9">
                  <c:v>825.42269999999996</c:v>
                </c:pt>
              </c:numCache>
            </c:numRef>
          </c:cat>
          <c:val>
            <c:numRef>
              <c:f>WEKA_Reduced_revised_zfNGbrain_!$M$15:$V$15</c:f>
              <c:numCache>
                <c:formatCode>General</c:formatCode>
                <c:ptCount val="10"/>
                <c:pt idx="0">
                  <c:v>100</c:v>
                </c:pt>
                <c:pt idx="1">
                  <c:v>0.920895083</c:v>
                </c:pt>
                <c:pt idx="2">
                  <c:v>20.72389012</c:v>
                </c:pt>
                <c:pt idx="3">
                  <c:v>0</c:v>
                </c:pt>
                <c:pt idx="4">
                  <c:v>14.513163219999999</c:v>
                </c:pt>
                <c:pt idx="5">
                  <c:v>6.1342748360000003</c:v>
                </c:pt>
                <c:pt idx="6">
                  <c:v>23.362458069999999</c:v>
                </c:pt>
                <c:pt idx="7">
                  <c:v>0.48760889899999998</c:v>
                </c:pt>
                <c:pt idx="8">
                  <c:v>9.9982817140000009</c:v>
                </c:pt>
                <c:pt idx="9">
                  <c:v>8.9420762850000006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D-B6F2-8A4E-8CE3-742E058A5582}"/>
            </c:ext>
          </c:extLst>
        </c:ser>
        <c:ser>
          <c:idx val="36"/>
          <c:order val="14"/>
          <c:marker>
            <c:symbol val="none"/>
          </c:marker>
          <c:cat>
            <c:numRef>
              <c:f>WEKA_Reduced_revised_zfNGbrain_!$M$1:$V$1</c:f>
              <c:numCache>
                <c:formatCode>General</c:formatCode>
                <c:ptCount val="10"/>
                <c:pt idx="0">
                  <c:v>344.15469999999999</c:v>
                </c:pt>
                <c:pt idx="1">
                  <c:v>374.1653</c:v>
                </c:pt>
                <c:pt idx="2">
                  <c:v>376.19659999999999</c:v>
                </c:pt>
                <c:pt idx="3">
                  <c:v>406.2072</c:v>
                </c:pt>
                <c:pt idx="4">
                  <c:v>432.20710000000003</c:v>
                </c:pt>
                <c:pt idx="5">
                  <c:v>450.23340000000002</c:v>
                </c:pt>
                <c:pt idx="6">
                  <c:v>464.24900000000002</c:v>
                </c:pt>
                <c:pt idx="7">
                  <c:v>580.29639999999995</c:v>
                </c:pt>
                <c:pt idx="8">
                  <c:v>793.38080000000002</c:v>
                </c:pt>
                <c:pt idx="9">
                  <c:v>825.42269999999996</c:v>
                </c:pt>
              </c:numCache>
            </c:numRef>
          </c:cat>
          <c:val>
            <c:numRef>
              <c:f>WEKA_Reduced_revised_zfNGbrain_!$M$16:$V$16</c:f>
              <c:numCache>
                <c:formatCode>General</c:formatCode>
                <c:ptCount val="10"/>
                <c:pt idx="0">
                  <c:v>100</c:v>
                </c:pt>
                <c:pt idx="1">
                  <c:v>3.5266932149999999</c:v>
                </c:pt>
                <c:pt idx="2">
                  <c:v>19.661062050000002</c:v>
                </c:pt>
                <c:pt idx="3">
                  <c:v>0.60741699900000001</c:v>
                </c:pt>
                <c:pt idx="4">
                  <c:v>19.189305340000001</c:v>
                </c:pt>
                <c:pt idx="5">
                  <c:v>10.27454981</c:v>
                </c:pt>
                <c:pt idx="6">
                  <c:v>23.902125210000001</c:v>
                </c:pt>
                <c:pt idx="7">
                  <c:v>0.28941228899999999</c:v>
                </c:pt>
                <c:pt idx="8">
                  <c:v>7.2892938589999998</c:v>
                </c:pt>
                <c:pt idx="9">
                  <c:v>5.2231038959999996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E-B6F2-8A4E-8CE3-742E058A5582}"/>
            </c:ext>
          </c:extLst>
        </c:ser>
        <c:ser>
          <c:idx val="37"/>
          <c:order val="15"/>
          <c:marker>
            <c:symbol val="none"/>
          </c:marker>
          <c:cat>
            <c:numRef>
              <c:f>WEKA_Reduced_revised_zfNGbrain_!$M$1:$V$1</c:f>
              <c:numCache>
                <c:formatCode>General</c:formatCode>
                <c:ptCount val="10"/>
                <c:pt idx="0">
                  <c:v>344.15469999999999</c:v>
                </c:pt>
                <c:pt idx="1">
                  <c:v>374.1653</c:v>
                </c:pt>
                <c:pt idx="2">
                  <c:v>376.19659999999999</c:v>
                </c:pt>
                <c:pt idx="3">
                  <c:v>406.2072</c:v>
                </c:pt>
                <c:pt idx="4">
                  <c:v>432.20710000000003</c:v>
                </c:pt>
                <c:pt idx="5">
                  <c:v>450.23340000000002</c:v>
                </c:pt>
                <c:pt idx="6">
                  <c:v>464.24900000000002</c:v>
                </c:pt>
                <c:pt idx="7">
                  <c:v>580.29639999999995</c:v>
                </c:pt>
                <c:pt idx="8">
                  <c:v>793.38080000000002</c:v>
                </c:pt>
                <c:pt idx="9">
                  <c:v>825.42269999999996</c:v>
                </c:pt>
              </c:numCache>
            </c:numRef>
          </c:cat>
          <c:val>
            <c:numRef>
              <c:f>WEKA_Reduced_revised_zfNGbrain_!$M$17:$V$17</c:f>
              <c:numCache>
                <c:formatCode>General</c:formatCode>
                <c:ptCount val="10"/>
                <c:pt idx="0">
                  <c:v>100</c:v>
                </c:pt>
                <c:pt idx="1">
                  <c:v>1.7713758719999999</c:v>
                </c:pt>
                <c:pt idx="2">
                  <c:v>20.880072609999999</c:v>
                </c:pt>
                <c:pt idx="3">
                  <c:v>0</c:v>
                </c:pt>
                <c:pt idx="4">
                  <c:v>18.732411890000002</c:v>
                </c:pt>
                <c:pt idx="5">
                  <c:v>5.0720629859999997</c:v>
                </c:pt>
                <c:pt idx="6">
                  <c:v>39.519955230000001</c:v>
                </c:pt>
                <c:pt idx="7">
                  <c:v>0.72206910199999996</c:v>
                </c:pt>
                <c:pt idx="8">
                  <c:v>12.43620632</c:v>
                </c:pt>
                <c:pt idx="9">
                  <c:v>11.27343437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F-B6F2-8A4E-8CE3-742E058A5582}"/>
            </c:ext>
          </c:extLst>
        </c:ser>
        <c:ser>
          <c:idx val="38"/>
          <c:order val="16"/>
          <c:marker>
            <c:symbol val="none"/>
          </c:marker>
          <c:cat>
            <c:numRef>
              <c:f>WEKA_Reduced_revised_zfNGbrain_!$M$1:$V$1</c:f>
              <c:numCache>
                <c:formatCode>General</c:formatCode>
                <c:ptCount val="10"/>
                <c:pt idx="0">
                  <c:v>344.15469999999999</c:v>
                </c:pt>
                <c:pt idx="1">
                  <c:v>374.1653</c:v>
                </c:pt>
                <c:pt idx="2">
                  <c:v>376.19659999999999</c:v>
                </c:pt>
                <c:pt idx="3">
                  <c:v>406.2072</c:v>
                </c:pt>
                <c:pt idx="4">
                  <c:v>432.20710000000003</c:v>
                </c:pt>
                <c:pt idx="5">
                  <c:v>450.23340000000002</c:v>
                </c:pt>
                <c:pt idx="6">
                  <c:v>464.24900000000002</c:v>
                </c:pt>
                <c:pt idx="7">
                  <c:v>580.29639999999995</c:v>
                </c:pt>
                <c:pt idx="8">
                  <c:v>793.38080000000002</c:v>
                </c:pt>
                <c:pt idx="9">
                  <c:v>825.42269999999996</c:v>
                </c:pt>
              </c:numCache>
            </c:numRef>
          </c:cat>
          <c:val>
            <c:numRef>
              <c:f>WEKA_Reduced_revised_zfNGbrain_!$M$18:$V$18</c:f>
              <c:numCache>
                <c:formatCode>General</c:formatCode>
                <c:ptCount val="10"/>
                <c:pt idx="0">
                  <c:v>100</c:v>
                </c:pt>
                <c:pt idx="1">
                  <c:v>0.495630662</c:v>
                </c:pt>
                <c:pt idx="2">
                  <c:v>19.999449540000001</c:v>
                </c:pt>
                <c:pt idx="3">
                  <c:v>9.8112077000000006E-2</c:v>
                </c:pt>
                <c:pt idx="4">
                  <c:v>23.149916300000001</c:v>
                </c:pt>
                <c:pt idx="5">
                  <c:v>11.23057105</c:v>
                </c:pt>
                <c:pt idx="6">
                  <c:v>32.60165662</c:v>
                </c:pt>
                <c:pt idx="7">
                  <c:v>0.83758171100000001</c:v>
                </c:pt>
                <c:pt idx="8">
                  <c:v>9.6545805920000003</c:v>
                </c:pt>
                <c:pt idx="9">
                  <c:v>6.1673910330000004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0-B6F2-8A4E-8CE3-742E058A5582}"/>
            </c:ext>
          </c:extLst>
        </c:ser>
        <c:ser>
          <c:idx val="39"/>
          <c:order val="17"/>
          <c:marker>
            <c:symbol val="none"/>
          </c:marker>
          <c:cat>
            <c:numRef>
              <c:f>WEKA_Reduced_revised_zfNGbrain_!$M$1:$V$1</c:f>
              <c:numCache>
                <c:formatCode>General</c:formatCode>
                <c:ptCount val="10"/>
                <c:pt idx="0">
                  <c:v>344.15469999999999</c:v>
                </c:pt>
                <c:pt idx="1">
                  <c:v>374.1653</c:v>
                </c:pt>
                <c:pt idx="2">
                  <c:v>376.19659999999999</c:v>
                </c:pt>
                <c:pt idx="3">
                  <c:v>406.2072</c:v>
                </c:pt>
                <c:pt idx="4">
                  <c:v>432.20710000000003</c:v>
                </c:pt>
                <c:pt idx="5">
                  <c:v>450.23340000000002</c:v>
                </c:pt>
                <c:pt idx="6">
                  <c:v>464.24900000000002</c:v>
                </c:pt>
                <c:pt idx="7">
                  <c:v>580.29639999999995</c:v>
                </c:pt>
                <c:pt idx="8">
                  <c:v>793.38080000000002</c:v>
                </c:pt>
                <c:pt idx="9">
                  <c:v>825.42269999999996</c:v>
                </c:pt>
              </c:numCache>
            </c:numRef>
          </c:cat>
          <c:val>
            <c:numRef>
              <c:f>WEKA_Reduced_revised_zfNGbrain_!$M$19:$V$19</c:f>
              <c:numCache>
                <c:formatCode>General</c:formatCode>
                <c:ptCount val="10"/>
                <c:pt idx="0">
                  <c:v>100</c:v>
                </c:pt>
                <c:pt idx="1">
                  <c:v>0.37306452200000001</c:v>
                </c:pt>
                <c:pt idx="2">
                  <c:v>19.761585230000001</c:v>
                </c:pt>
                <c:pt idx="3">
                  <c:v>0</c:v>
                </c:pt>
                <c:pt idx="4">
                  <c:v>18.482756630000001</c:v>
                </c:pt>
                <c:pt idx="5">
                  <c:v>4.8284362759999997</c:v>
                </c:pt>
                <c:pt idx="6">
                  <c:v>40.5065168</c:v>
                </c:pt>
                <c:pt idx="7">
                  <c:v>1.359380289</c:v>
                </c:pt>
                <c:pt idx="8">
                  <c:v>15.289194589999999</c:v>
                </c:pt>
                <c:pt idx="9">
                  <c:v>11.88780395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1-B6F2-8A4E-8CE3-742E058A5582}"/>
            </c:ext>
          </c:extLst>
        </c:ser>
        <c:ser>
          <c:idx val="40"/>
          <c:order val="18"/>
          <c:marker>
            <c:symbol val="none"/>
          </c:marker>
          <c:cat>
            <c:numRef>
              <c:f>WEKA_Reduced_revised_zfNGbrain_!$M$1:$V$1</c:f>
              <c:numCache>
                <c:formatCode>General</c:formatCode>
                <c:ptCount val="10"/>
                <c:pt idx="0">
                  <c:v>344.15469999999999</c:v>
                </c:pt>
                <c:pt idx="1">
                  <c:v>374.1653</c:v>
                </c:pt>
                <c:pt idx="2">
                  <c:v>376.19659999999999</c:v>
                </c:pt>
                <c:pt idx="3">
                  <c:v>406.2072</c:v>
                </c:pt>
                <c:pt idx="4">
                  <c:v>432.20710000000003</c:v>
                </c:pt>
                <c:pt idx="5">
                  <c:v>450.23340000000002</c:v>
                </c:pt>
                <c:pt idx="6">
                  <c:v>464.24900000000002</c:v>
                </c:pt>
                <c:pt idx="7">
                  <c:v>580.29639999999995</c:v>
                </c:pt>
                <c:pt idx="8">
                  <c:v>793.38080000000002</c:v>
                </c:pt>
                <c:pt idx="9">
                  <c:v>825.42269999999996</c:v>
                </c:pt>
              </c:numCache>
            </c:numRef>
          </c:cat>
          <c:val>
            <c:numRef>
              <c:f>WEKA_Reduced_revised_zfNGbrain_!$M$20:$V$20</c:f>
              <c:numCache>
                <c:formatCode>General</c:formatCode>
                <c:ptCount val="10"/>
                <c:pt idx="0">
                  <c:v>100</c:v>
                </c:pt>
                <c:pt idx="1">
                  <c:v>0.23148047199999999</c:v>
                </c:pt>
                <c:pt idx="2">
                  <c:v>18.30675712</c:v>
                </c:pt>
                <c:pt idx="3">
                  <c:v>0</c:v>
                </c:pt>
                <c:pt idx="4">
                  <c:v>23.17056182</c:v>
                </c:pt>
                <c:pt idx="5">
                  <c:v>7.5749812609999996</c:v>
                </c:pt>
                <c:pt idx="6">
                  <c:v>34.210850200000003</c:v>
                </c:pt>
                <c:pt idx="7">
                  <c:v>0.50357140199999995</c:v>
                </c:pt>
                <c:pt idx="8">
                  <c:v>10.758688449999999</c:v>
                </c:pt>
                <c:pt idx="9">
                  <c:v>7.5102601819999997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2-B6F2-8A4E-8CE3-742E058A5582}"/>
            </c:ext>
          </c:extLst>
        </c:ser>
        <c:ser>
          <c:idx val="41"/>
          <c:order val="19"/>
          <c:marker>
            <c:symbol val="none"/>
          </c:marker>
          <c:cat>
            <c:numRef>
              <c:f>WEKA_Reduced_revised_zfNGbrain_!$M$1:$V$1</c:f>
              <c:numCache>
                <c:formatCode>General</c:formatCode>
                <c:ptCount val="10"/>
                <c:pt idx="0">
                  <c:v>344.15469999999999</c:v>
                </c:pt>
                <c:pt idx="1">
                  <c:v>374.1653</c:v>
                </c:pt>
                <c:pt idx="2">
                  <c:v>376.19659999999999</c:v>
                </c:pt>
                <c:pt idx="3">
                  <c:v>406.2072</c:v>
                </c:pt>
                <c:pt idx="4">
                  <c:v>432.20710000000003</c:v>
                </c:pt>
                <c:pt idx="5">
                  <c:v>450.23340000000002</c:v>
                </c:pt>
                <c:pt idx="6">
                  <c:v>464.24900000000002</c:v>
                </c:pt>
                <c:pt idx="7">
                  <c:v>580.29639999999995</c:v>
                </c:pt>
                <c:pt idx="8">
                  <c:v>793.38080000000002</c:v>
                </c:pt>
                <c:pt idx="9">
                  <c:v>825.42269999999996</c:v>
                </c:pt>
              </c:numCache>
            </c:numRef>
          </c:cat>
          <c:val>
            <c:numRef>
              <c:f>WEKA_Reduced_revised_zfNGbrain_!$M$21:$V$21</c:f>
              <c:numCache>
                <c:formatCode>General</c:formatCode>
                <c:ptCount val="10"/>
                <c:pt idx="0">
                  <c:v>100</c:v>
                </c:pt>
                <c:pt idx="1">
                  <c:v>0.12563761800000001</c:v>
                </c:pt>
                <c:pt idx="2">
                  <c:v>19.08122723</c:v>
                </c:pt>
                <c:pt idx="3">
                  <c:v>0</c:v>
                </c:pt>
                <c:pt idx="4">
                  <c:v>20.291069839999999</c:v>
                </c:pt>
                <c:pt idx="5">
                  <c:v>9.6983656820000004</c:v>
                </c:pt>
                <c:pt idx="6">
                  <c:v>37.582924599999998</c:v>
                </c:pt>
                <c:pt idx="7">
                  <c:v>1.578793111</c:v>
                </c:pt>
                <c:pt idx="8">
                  <c:v>15.33327616</c:v>
                </c:pt>
                <c:pt idx="9">
                  <c:v>6.9643871549999998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3-B6F2-8A4E-8CE3-742E058A5582}"/>
            </c:ext>
          </c:extLst>
        </c:ser>
        <c:ser>
          <c:idx val="42"/>
          <c:order val="20"/>
          <c:marker>
            <c:symbol val="none"/>
          </c:marker>
          <c:cat>
            <c:numRef>
              <c:f>WEKA_Reduced_revised_zfNGbrain_!$M$1:$V$1</c:f>
              <c:numCache>
                <c:formatCode>General</c:formatCode>
                <c:ptCount val="10"/>
                <c:pt idx="0">
                  <c:v>344.15469999999999</c:v>
                </c:pt>
                <c:pt idx="1">
                  <c:v>374.1653</c:v>
                </c:pt>
                <c:pt idx="2">
                  <c:v>376.19659999999999</c:v>
                </c:pt>
                <c:pt idx="3">
                  <c:v>406.2072</c:v>
                </c:pt>
                <c:pt idx="4">
                  <c:v>432.20710000000003</c:v>
                </c:pt>
                <c:pt idx="5">
                  <c:v>450.23340000000002</c:v>
                </c:pt>
                <c:pt idx="6">
                  <c:v>464.24900000000002</c:v>
                </c:pt>
                <c:pt idx="7">
                  <c:v>580.29639999999995</c:v>
                </c:pt>
                <c:pt idx="8">
                  <c:v>793.38080000000002</c:v>
                </c:pt>
                <c:pt idx="9">
                  <c:v>825.42269999999996</c:v>
                </c:pt>
              </c:numCache>
            </c:numRef>
          </c:cat>
          <c:val>
            <c:numRef>
              <c:f>WEKA_Reduced_revised_zfNGbrain_!$M$22:$V$22</c:f>
              <c:numCache>
                <c:formatCode>General</c:formatCode>
                <c:ptCount val="10"/>
                <c:pt idx="0">
                  <c:v>100</c:v>
                </c:pt>
                <c:pt idx="1">
                  <c:v>0.24765868099999999</c:v>
                </c:pt>
                <c:pt idx="2">
                  <c:v>19.058415109999999</c:v>
                </c:pt>
                <c:pt idx="3">
                  <c:v>0</c:v>
                </c:pt>
                <c:pt idx="4">
                  <c:v>18.512506689999999</c:v>
                </c:pt>
                <c:pt idx="5">
                  <c:v>6.0096478820000003</c:v>
                </c:pt>
                <c:pt idx="6">
                  <c:v>48.262637259999998</c:v>
                </c:pt>
                <c:pt idx="7">
                  <c:v>2.2767521369999999</c:v>
                </c:pt>
                <c:pt idx="8">
                  <c:v>18.148951239999999</c:v>
                </c:pt>
                <c:pt idx="9">
                  <c:v>12.627691479999999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4-B6F2-8A4E-8CE3-742E058A5582}"/>
            </c:ext>
          </c:extLst>
        </c:ser>
        <c:ser>
          <c:idx val="43"/>
          <c:order val="21"/>
          <c:marker>
            <c:symbol val="none"/>
          </c:marker>
          <c:cat>
            <c:numRef>
              <c:f>WEKA_Reduced_revised_zfNGbrain_!$M$1:$V$1</c:f>
              <c:numCache>
                <c:formatCode>General</c:formatCode>
                <c:ptCount val="10"/>
                <c:pt idx="0">
                  <c:v>344.15469999999999</c:v>
                </c:pt>
                <c:pt idx="1">
                  <c:v>374.1653</c:v>
                </c:pt>
                <c:pt idx="2">
                  <c:v>376.19659999999999</c:v>
                </c:pt>
                <c:pt idx="3">
                  <c:v>406.2072</c:v>
                </c:pt>
                <c:pt idx="4">
                  <c:v>432.20710000000003</c:v>
                </c:pt>
                <c:pt idx="5">
                  <c:v>450.23340000000002</c:v>
                </c:pt>
                <c:pt idx="6">
                  <c:v>464.24900000000002</c:v>
                </c:pt>
                <c:pt idx="7">
                  <c:v>580.29639999999995</c:v>
                </c:pt>
                <c:pt idx="8">
                  <c:v>793.38080000000002</c:v>
                </c:pt>
                <c:pt idx="9">
                  <c:v>825.42269999999996</c:v>
                </c:pt>
              </c:numCache>
            </c:numRef>
          </c:cat>
          <c:val>
            <c:numRef>
              <c:f>WEKA_Reduced_revised_zfNGbrain_!$M$23:$V$23</c:f>
              <c:numCache>
                <c:formatCode>General</c:formatCode>
                <c:ptCount val="10"/>
                <c:pt idx="0">
                  <c:v>100</c:v>
                </c:pt>
                <c:pt idx="1">
                  <c:v>0.225388068</c:v>
                </c:pt>
                <c:pt idx="2">
                  <c:v>19.329027020000002</c:v>
                </c:pt>
                <c:pt idx="3">
                  <c:v>0</c:v>
                </c:pt>
                <c:pt idx="4">
                  <c:v>18.52415667</c:v>
                </c:pt>
                <c:pt idx="5">
                  <c:v>10.56686322</c:v>
                </c:pt>
                <c:pt idx="6">
                  <c:v>36.780581439999999</c:v>
                </c:pt>
                <c:pt idx="7">
                  <c:v>1.9686676970000001</c:v>
                </c:pt>
                <c:pt idx="8">
                  <c:v>17.25106409</c:v>
                </c:pt>
                <c:pt idx="9">
                  <c:v>7.3294120190000003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5-B6F2-8A4E-8CE3-742E058A5582}"/>
            </c:ext>
          </c:extLst>
        </c:ser>
        <c:ser>
          <c:idx val="0"/>
          <c:order val="22"/>
          <c:tx>
            <c:v>F1H5N4S2</c:v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WEKA_Reduced_revised_zfNGbrain_!$M$1:$V$1</c:f>
              <c:numCache>
                <c:formatCode>General</c:formatCode>
                <c:ptCount val="10"/>
                <c:pt idx="0">
                  <c:v>344.15469999999999</c:v>
                </c:pt>
                <c:pt idx="1">
                  <c:v>374.1653</c:v>
                </c:pt>
                <c:pt idx="2">
                  <c:v>376.19659999999999</c:v>
                </c:pt>
                <c:pt idx="3">
                  <c:v>406.2072</c:v>
                </c:pt>
                <c:pt idx="4">
                  <c:v>432.20710000000003</c:v>
                </c:pt>
                <c:pt idx="5">
                  <c:v>450.23340000000002</c:v>
                </c:pt>
                <c:pt idx="6">
                  <c:v>464.24900000000002</c:v>
                </c:pt>
                <c:pt idx="7">
                  <c:v>580.29639999999995</c:v>
                </c:pt>
                <c:pt idx="8">
                  <c:v>793.38080000000002</c:v>
                </c:pt>
                <c:pt idx="9">
                  <c:v>825.42269999999996</c:v>
                </c:pt>
              </c:numCache>
            </c:numRef>
          </c:cat>
          <c:val>
            <c:numRef>
              <c:f>WEKA_Reduced_revised_zfNGbrain_!$M$2:$V$2</c:f>
              <c:numCache>
                <c:formatCode>General</c:formatCode>
                <c:ptCount val="10"/>
                <c:pt idx="0">
                  <c:v>86.494208810000003</c:v>
                </c:pt>
                <c:pt idx="1">
                  <c:v>0.55175321399999999</c:v>
                </c:pt>
                <c:pt idx="2">
                  <c:v>19.697594949999999</c:v>
                </c:pt>
                <c:pt idx="3">
                  <c:v>0</c:v>
                </c:pt>
                <c:pt idx="4">
                  <c:v>3.8521777660000001</c:v>
                </c:pt>
                <c:pt idx="5">
                  <c:v>4.4095738329999996</c:v>
                </c:pt>
                <c:pt idx="6">
                  <c:v>3.5820276550000001</c:v>
                </c:pt>
                <c:pt idx="7">
                  <c:v>0</c:v>
                </c:pt>
                <c:pt idx="8">
                  <c:v>0.58014656799999997</c:v>
                </c:pt>
                <c:pt idx="9">
                  <c:v>0.73558275299999998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6-B6F2-8A4E-8CE3-742E058A5582}"/>
            </c:ext>
          </c:extLst>
        </c:ser>
        <c:ser>
          <c:idx val="1"/>
          <c:order val="23"/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WEKA_Reduced_revised_zfNGbrain_!$M$1:$V$1</c:f>
              <c:numCache>
                <c:formatCode>General</c:formatCode>
                <c:ptCount val="10"/>
                <c:pt idx="0">
                  <c:v>344.15469999999999</c:v>
                </c:pt>
                <c:pt idx="1">
                  <c:v>374.1653</c:v>
                </c:pt>
                <c:pt idx="2">
                  <c:v>376.19659999999999</c:v>
                </c:pt>
                <c:pt idx="3">
                  <c:v>406.2072</c:v>
                </c:pt>
                <c:pt idx="4">
                  <c:v>432.20710000000003</c:v>
                </c:pt>
                <c:pt idx="5">
                  <c:v>450.23340000000002</c:v>
                </c:pt>
                <c:pt idx="6">
                  <c:v>464.24900000000002</c:v>
                </c:pt>
                <c:pt idx="7">
                  <c:v>580.29639999999995</c:v>
                </c:pt>
                <c:pt idx="8">
                  <c:v>793.38080000000002</c:v>
                </c:pt>
                <c:pt idx="9">
                  <c:v>825.42269999999996</c:v>
                </c:pt>
              </c:numCache>
            </c:numRef>
          </c:cat>
          <c:val>
            <c:numRef>
              <c:f>WEKA_Reduced_revised_zfNGbrain_!$M$3:$V$3</c:f>
              <c:numCache>
                <c:formatCode>General</c:formatCode>
                <c:ptCount val="10"/>
                <c:pt idx="0">
                  <c:v>95.526373379999995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4.0422747860000001</c:v>
                </c:pt>
                <c:pt idx="5">
                  <c:v>4.9246417620000003</c:v>
                </c:pt>
                <c:pt idx="6">
                  <c:v>6.3153205440000004</c:v>
                </c:pt>
                <c:pt idx="7">
                  <c:v>0</c:v>
                </c:pt>
                <c:pt idx="8">
                  <c:v>0.94911588700000005</c:v>
                </c:pt>
                <c:pt idx="9">
                  <c:v>2.1036310509999998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7-B6F2-8A4E-8CE3-742E058A5582}"/>
            </c:ext>
          </c:extLst>
        </c:ser>
        <c:ser>
          <c:idx val="2"/>
          <c:order val="24"/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WEKA_Reduced_revised_zfNGbrain_!$M$1:$V$1</c:f>
              <c:numCache>
                <c:formatCode>General</c:formatCode>
                <c:ptCount val="10"/>
                <c:pt idx="0">
                  <c:v>344.15469999999999</c:v>
                </c:pt>
                <c:pt idx="1">
                  <c:v>374.1653</c:v>
                </c:pt>
                <c:pt idx="2">
                  <c:v>376.19659999999999</c:v>
                </c:pt>
                <c:pt idx="3">
                  <c:v>406.2072</c:v>
                </c:pt>
                <c:pt idx="4">
                  <c:v>432.20710000000003</c:v>
                </c:pt>
                <c:pt idx="5">
                  <c:v>450.23340000000002</c:v>
                </c:pt>
                <c:pt idx="6">
                  <c:v>464.24900000000002</c:v>
                </c:pt>
                <c:pt idx="7">
                  <c:v>580.29639999999995</c:v>
                </c:pt>
                <c:pt idx="8">
                  <c:v>793.38080000000002</c:v>
                </c:pt>
                <c:pt idx="9">
                  <c:v>825.42269999999996</c:v>
                </c:pt>
              </c:numCache>
            </c:numRef>
          </c:cat>
          <c:val>
            <c:numRef>
              <c:f>WEKA_Reduced_revised_zfNGbrain_!$M$4:$V$4</c:f>
              <c:numCache>
                <c:formatCode>General</c:formatCode>
                <c:ptCount val="10"/>
                <c:pt idx="0">
                  <c:v>94.389815400000003</c:v>
                </c:pt>
                <c:pt idx="1">
                  <c:v>0.87204434900000005</c:v>
                </c:pt>
                <c:pt idx="2">
                  <c:v>19.566840450000001</c:v>
                </c:pt>
                <c:pt idx="3">
                  <c:v>0</c:v>
                </c:pt>
                <c:pt idx="4">
                  <c:v>5.1691189499999997</c:v>
                </c:pt>
                <c:pt idx="5">
                  <c:v>5.7914286759999998</c:v>
                </c:pt>
                <c:pt idx="6">
                  <c:v>5.656148484</c:v>
                </c:pt>
                <c:pt idx="7">
                  <c:v>0</c:v>
                </c:pt>
                <c:pt idx="8">
                  <c:v>1.5475704589999999</c:v>
                </c:pt>
                <c:pt idx="9">
                  <c:v>1.0140040379999999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8-B6F2-8A4E-8CE3-742E058A5582}"/>
            </c:ext>
          </c:extLst>
        </c:ser>
        <c:ser>
          <c:idx val="3"/>
          <c:order val="25"/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numRef>
              <c:f>WEKA_Reduced_revised_zfNGbrain_!$M$1:$V$1</c:f>
              <c:numCache>
                <c:formatCode>General</c:formatCode>
                <c:ptCount val="10"/>
                <c:pt idx="0">
                  <c:v>344.15469999999999</c:v>
                </c:pt>
                <c:pt idx="1">
                  <c:v>374.1653</c:v>
                </c:pt>
                <c:pt idx="2">
                  <c:v>376.19659999999999</c:v>
                </c:pt>
                <c:pt idx="3">
                  <c:v>406.2072</c:v>
                </c:pt>
                <c:pt idx="4">
                  <c:v>432.20710000000003</c:v>
                </c:pt>
                <c:pt idx="5">
                  <c:v>450.23340000000002</c:v>
                </c:pt>
                <c:pt idx="6">
                  <c:v>464.24900000000002</c:v>
                </c:pt>
                <c:pt idx="7">
                  <c:v>580.29639999999995</c:v>
                </c:pt>
                <c:pt idx="8">
                  <c:v>793.38080000000002</c:v>
                </c:pt>
                <c:pt idx="9">
                  <c:v>825.42269999999996</c:v>
                </c:pt>
              </c:numCache>
            </c:numRef>
          </c:cat>
          <c:val>
            <c:numRef>
              <c:f>WEKA_Reduced_revised_zfNGbrain_!$M$5:$V$5</c:f>
              <c:numCache>
                <c:formatCode>General</c:formatCode>
                <c:ptCount val="10"/>
                <c:pt idx="0">
                  <c:v>100</c:v>
                </c:pt>
                <c:pt idx="1">
                  <c:v>2.8450694539999999</c:v>
                </c:pt>
                <c:pt idx="2">
                  <c:v>20.08880306</c:v>
                </c:pt>
                <c:pt idx="3">
                  <c:v>0</c:v>
                </c:pt>
                <c:pt idx="4">
                  <c:v>5.7080607800000003</c:v>
                </c:pt>
                <c:pt idx="5">
                  <c:v>5.4252422129999998</c:v>
                </c:pt>
                <c:pt idx="6">
                  <c:v>4.2179331160000002</c:v>
                </c:pt>
                <c:pt idx="7">
                  <c:v>0</c:v>
                </c:pt>
                <c:pt idx="8">
                  <c:v>2.5797137970000001</c:v>
                </c:pt>
                <c:pt idx="9">
                  <c:v>5.9857060019999997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9-B6F2-8A4E-8CE3-742E058A5582}"/>
            </c:ext>
          </c:extLst>
        </c:ser>
        <c:ser>
          <c:idx val="4"/>
          <c:order val="26"/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cat>
            <c:numRef>
              <c:f>WEKA_Reduced_revised_zfNGbrain_!$M$1:$V$1</c:f>
              <c:numCache>
                <c:formatCode>General</c:formatCode>
                <c:ptCount val="10"/>
                <c:pt idx="0">
                  <c:v>344.15469999999999</c:v>
                </c:pt>
                <c:pt idx="1">
                  <c:v>374.1653</c:v>
                </c:pt>
                <c:pt idx="2">
                  <c:v>376.19659999999999</c:v>
                </c:pt>
                <c:pt idx="3">
                  <c:v>406.2072</c:v>
                </c:pt>
                <c:pt idx="4">
                  <c:v>432.20710000000003</c:v>
                </c:pt>
                <c:pt idx="5">
                  <c:v>450.23340000000002</c:v>
                </c:pt>
                <c:pt idx="6">
                  <c:v>464.24900000000002</c:v>
                </c:pt>
                <c:pt idx="7">
                  <c:v>580.29639999999995</c:v>
                </c:pt>
                <c:pt idx="8">
                  <c:v>793.38080000000002</c:v>
                </c:pt>
                <c:pt idx="9">
                  <c:v>825.42269999999996</c:v>
                </c:pt>
              </c:numCache>
            </c:numRef>
          </c:cat>
          <c:val>
            <c:numRef>
              <c:f>WEKA_Reduced_revised_zfNGbrain_!$M$6:$V$6</c:f>
              <c:numCache>
                <c:formatCode>General</c:formatCode>
                <c:ptCount val="10"/>
                <c:pt idx="0">
                  <c:v>100</c:v>
                </c:pt>
                <c:pt idx="1">
                  <c:v>2.3115125820000002</c:v>
                </c:pt>
                <c:pt idx="2">
                  <c:v>19.12040726</c:v>
                </c:pt>
                <c:pt idx="3">
                  <c:v>0.68723597999999997</c:v>
                </c:pt>
                <c:pt idx="4">
                  <c:v>22.680683219999999</c:v>
                </c:pt>
                <c:pt idx="5">
                  <c:v>9.2206233500000003</c:v>
                </c:pt>
                <c:pt idx="6">
                  <c:v>42.575878580000001</c:v>
                </c:pt>
                <c:pt idx="7">
                  <c:v>0</c:v>
                </c:pt>
                <c:pt idx="8">
                  <c:v>11.092818129999999</c:v>
                </c:pt>
                <c:pt idx="9">
                  <c:v>9.9620131730000008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A-B6F2-8A4E-8CE3-742E058A5582}"/>
            </c:ext>
          </c:extLst>
        </c:ser>
        <c:ser>
          <c:idx val="5"/>
          <c:order val="27"/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cat>
            <c:numRef>
              <c:f>WEKA_Reduced_revised_zfNGbrain_!$M$1:$V$1</c:f>
              <c:numCache>
                <c:formatCode>General</c:formatCode>
                <c:ptCount val="10"/>
                <c:pt idx="0">
                  <c:v>344.15469999999999</c:v>
                </c:pt>
                <c:pt idx="1">
                  <c:v>374.1653</c:v>
                </c:pt>
                <c:pt idx="2">
                  <c:v>376.19659999999999</c:v>
                </c:pt>
                <c:pt idx="3">
                  <c:v>406.2072</c:v>
                </c:pt>
                <c:pt idx="4">
                  <c:v>432.20710000000003</c:v>
                </c:pt>
                <c:pt idx="5">
                  <c:v>450.23340000000002</c:v>
                </c:pt>
                <c:pt idx="6">
                  <c:v>464.24900000000002</c:v>
                </c:pt>
                <c:pt idx="7">
                  <c:v>580.29639999999995</c:v>
                </c:pt>
                <c:pt idx="8">
                  <c:v>793.38080000000002</c:v>
                </c:pt>
                <c:pt idx="9">
                  <c:v>825.42269999999996</c:v>
                </c:pt>
              </c:numCache>
            </c:numRef>
          </c:cat>
          <c:val>
            <c:numRef>
              <c:f>WEKA_Reduced_revised_zfNGbrain_!$M$7:$V$7</c:f>
              <c:numCache>
                <c:formatCode>General</c:formatCode>
                <c:ptCount val="10"/>
                <c:pt idx="0">
                  <c:v>100</c:v>
                </c:pt>
                <c:pt idx="1">
                  <c:v>0.13912933799999999</c:v>
                </c:pt>
                <c:pt idx="2">
                  <c:v>18.666840690000001</c:v>
                </c:pt>
                <c:pt idx="3">
                  <c:v>6.7331836000000006E-2</c:v>
                </c:pt>
                <c:pt idx="4">
                  <c:v>19.899446080000001</c:v>
                </c:pt>
                <c:pt idx="5">
                  <c:v>6.9984970239999997</c:v>
                </c:pt>
                <c:pt idx="6">
                  <c:v>25.27165201</c:v>
                </c:pt>
                <c:pt idx="7">
                  <c:v>0.249960714</c:v>
                </c:pt>
                <c:pt idx="8">
                  <c:v>6.4523258190000004</c:v>
                </c:pt>
                <c:pt idx="9">
                  <c:v>4.5317521799999998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B-B6F2-8A4E-8CE3-742E058A5582}"/>
            </c:ext>
          </c:extLst>
        </c:ser>
        <c:ser>
          <c:idx val="6"/>
          <c:order val="28"/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WEKA_Reduced_revised_zfNGbrain_!$M$1:$V$1</c:f>
              <c:numCache>
                <c:formatCode>General</c:formatCode>
                <c:ptCount val="10"/>
                <c:pt idx="0">
                  <c:v>344.15469999999999</c:v>
                </c:pt>
                <c:pt idx="1">
                  <c:v>374.1653</c:v>
                </c:pt>
                <c:pt idx="2">
                  <c:v>376.19659999999999</c:v>
                </c:pt>
                <c:pt idx="3">
                  <c:v>406.2072</c:v>
                </c:pt>
                <c:pt idx="4">
                  <c:v>432.20710000000003</c:v>
                </c:pt>
                <c:pt idx="5">
                  <c:v>450.23340000000002</c:v>
                </c:pt>
                <c:pt idx="6">
                  <c:v>464.24900000000002</c:v>
                </c:pt>
                <c:pt idx="7">
                  <c:v>580.29639999999995</c:v>
                </c:pt>
                <c:pt idx="8">
                  <c:v>793.38080000000002</c:v>
                </c:pt>
                <c:pt idx="9">
                  <c:v>825.42269999999996</c:v>
                </c:pt>
              </c:numCache>
            </c:numRef>
          </c:cat>
          <c:val>
            <c:numRef>
              <c:f>WEKA_Reduced_revised_zfNGbrain_!$M$8:$V$8</c:f>
              <c:numCache>
                <c:formatCode>General</c:formatCode>
                <c:ptCount val="10"/>
                <c:pt idx="0">
                  <c:v>100</c:v>
                </c:pt>
                <c:pt idx="1">
                  <c:v>0.23714078799999999</c:v>
                </c:pt>
                <c:pt idx="2">
                  <c:v>19.593604689999999</c:v>
                </c:pt>
                <c:pt idx="3">
                  <c:v>0</c:v>
                </c:pt>
                <c:pt idx="4">
                  <c:v>17.34686305</c:v>
                </c:pt>
                <c:pt idx="5">
                  <c:v>3.355591156</c:v>
                </c:pt>
                <c:pt idx="6">
                  <c:v>36.041395940000001</c:v>
                </c:pt>
                <c:pt idx="7">
                  <c:v>0.356801641</c:v>
                </c:pt>
                <c:pt idx="8">
                  <c:v>11.863493760000001</c:v>
                </c:pt>
                <c:pt idx="9">
                  <c:v>9.1374064500000003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C-B6F2-8A4E-8CE3-742E058A5582}"/>
            </c:ext>
          </c:extLst>
        </c:ser>
        <c:ser>
          <c:idx val="7"/>
          <c:order val="29"/>
          <c:spPr>
            <a:ln w="28575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WEKA_Reduced_revised_zfNGbrain_!$M$1:$V$1</c:f>
              <c:numCache>
                <c:formatCode>General</c:formatCode>
                <c:ptCount val="10"/>
                <c:pt idx="0">
                  <c:v>344.15469999999999</c:v>
                </c:pt>
                <c:pt idx="1">
                  <c:v>374.1653</c:v>
                </c:pt>
                <c:pt idx="2">
                  <c:v>376.19659999999999</c:v>
                </c:pt>
                <c:pt idx="3">
                  <c:v>406.2072</c:v>
                </c:pt>
                <c:pt idx="4">
                  <c:v>432.20710000000003</c:v>
                </c:pt>
                <c:pt idx="5">
                  <c:v>450.23340000000002</c:v>
                </c:pt>
                <c:pt idx="6">
                  <c:v>464.24900000000002</c:v>
                </c:pt>
                <c:pt idx="7">
                  <c:v>580.29639999999995</c:v>
                </c:pt>
                <c:pt idx="8">
                  <c:v>793.38080000000002</c:v>
                </c:pt>
                <c:pt idx="9">
                  <c:v>825.42269999999996</c:v>
                </c:pt>
              </c:numCache>
            </c:numRef>
          </c:cat>
          <c:val>
            <c:numRef>
              <c:f>WEKA_Reduced_revised_zfNGbrain_!$M$9:$V$9</c:f>
              <c:numCache>
                <c:formatCode>General</c:formatCode>
                <c:ptCount val="10"/>
                <c:pt idx="0">
                  <c:v>100</c:v>
                </c:pt>
                <c:pt idx="1">
                  <c:v>9.5212300999999999E-2</c:v>
                </c:pt>
                <c:pt idx="2">
                  <c:v>19.755788720000002</c:v>
                </c:pt>
                <c:pt idx="3">
                  <c:v>0</c:v>
                </c:pt>
                <c:pt idx="4">
                  <c:v>21.864347070000001</c:v>
                </c:pt>
                <c:pt idx="5">
                  <c:v>7.6270152939999996</c:v>
                </c:pt>
                <c:pt idx="6">
                  <c:v>26.632581999999999</c:v>
                </c:pt>
                <c:pt idx="7">
                  <c:v>0.44882588200000001</c:v>
                </c:pt>
                <c:pt idx="8">
                  <c:v>8.0665893759999996</c:v>
                </c:pt>
                <c:pt idx="9">
                  <c:v>5.1438155319999996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D-B6F2-8A4E-8CE3-742E058A5582}"/>
            </c:ext>
          </c:extLst>
        </c:ser>
        <c:ser>
          <c:idx val="8"/>
          <c:order val="30"/>
          <c:spPr>
            <a:ln w="28575" cap="rnd">
              <a:solidFill>
                <a:schemeClr val="accent3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WEKA_Reduced_revised_zfNGbrain_!$M$1:$V$1</c:f>
              <c:numCache>
                <c:formatCode>General</c:formatCode>
                <c:ptCount val="10"/>
                <c:pt idx="0">
                  <c:v>344.15469999999999</c:v>
                </c:pt>
                <c:pt idx="1">
                  <c:v>374.1653</c:v>
                </c:pt>
                <c:pt idx="2">
                  <c:v>376.19659999999999</c:v>
                </c:pt>
                <c:pt idx="3">
                  <c:v>406.2072</c:v>
                </c:pt>
                <c:pt idx="4">
                  <c:v>432.20710000000003</c:v>
                </c:pt>
                <c:pt idx="5">
                  <c:v>450.23340000000002</c:v>
                </c:pt>
                <c:pt idx="6">
                  <c:v>464.24900000000002</c:v>
                </c:pt>
                <c:pt idx="7">
                  <c:v>580.29639999999995</c:v>
                </c:pt>
                <c:pt idx="8">
                  <c:v>793.38080000000002</c:v>
                </c:pt>
                <c:pt idx="9">
                  <c:v>825.42269999999996</c:v>
                </c:pt>
              </c:numCache>
            </c:numRef>
          </c:cat>
          <c:val>
            <c:numRef>
              <c:f>WEKA_Reduced_revised_zfNGbrain_!$M$10:$V$10</c:f>
              <c:numCache>
                <c:formatCode>General</c:formatCode>
                <c:ptCount val="10"/>
                <c:pt idx="0">
                  <c:v>100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18.155909390000001</c:v>
                </c:pt>
                <c:pt idx="5">
                  <c:v>3.343060521</c:v>
                </c:pt>
                <c:pt idx="6">
                  <c:v>36.944022650000001</c:v>
                </c:pt>
                <c:pt idx="7">
                  <c:v>0.602698289</c:v>
                </c:pt>
                <c:pt idx="8">
                  <c:v>11.88403269</c:v>
                </c:pt>
                <c:pt idx="9">
                  <c:v>10.3834017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E-B6F2-8A4E-8CE3-742E058A5582}"/>
            </c:ext>
          </c:extLst>
        </c:ser>
        <c:ser>
          <c:idx val="9"/>
          <c:order val="31"/>
          <c:spPr>
            <a:ln w="28575" cap="rnd">
              <a:solidFill>
                <a:schemeClr val="accent4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WEKA_Reduced_revised_zfNGbrain_!$M$1:$V$1</c:f>
              <c:numCache>
                <c:formatCode>General</c:formatCode>
                <c:ptCount val="10"/>
                <c:pt idx="0">
                  <c:v>344.15469999999999</c:v>
                </c:pt>
                <c:pt idx="1">
                  <c:v>374.1653</c:v>
                </c:pt>
                <c:pt idx="2">
                  <c:v>376.19659999999999</c:v>
                </c:pt>
                <c:pt idx="3">
                  <c:v>406.2072</c:v>
                </c:pt>
                <c:pt idx="4">
                  <c:v>432.20710000000003</c:v>
                </c:pt>
                <c:pt idx="5">
                  <c:v>450.23340000000002</c:v>
                </c:pt>
                <c:pt idx="6">
                  <c:v>464.24900000000002</c:v>
                </c:pt>
                <c:pt idx="7">
                  <c:v>580.29639999999995</c:v>
                </c:pt>
                <c:pt idx="8">
                  <c:v>793.38080000000002</c:v>
                </c:pt>
                <c:pt idx="9">
                  <c:v>825.42269999999996</c:v>
                </c:pt>
              </c:numCache>
            </c:numRef>
          </c:cat>
          <c:val>
            <c:numRef>
              <c:f>WEKA_Reduced_revised_zfNGbrain_!$M$11:$V$11</c:f>
              <c:numCache>
                <c:formatCode>General</c:formatCode>
                <c:ptCount val="10"/>
                <c:pt idx="0">
                  <c:v>100</c:v>
                </c:pt>
                <c:pt idx="1">
                  <c:v>9.5809922000000006E-2</c:v>
                </c:pt>
                <c:pt idx="2">
                  <c:v>20.196100090000002</c:v>
                </c:pt>
                <c:pt idx="3">
                  <c:v>0</c:v>
                </c:pt>
                <c:pt idx="4">
                  <c:v>24.299031670000002</c:v>
                </c:pt>
                <c:pt idx="5">
                  <c:v>11.07064473</c:v>
                </c:pt>
                <c:pt idx="6">
                  <c:v>29.928101049999999</c:v>
                </c:pt>
                <c:pt idx="7">
                  <c:v>1.704185448</c:v>
                </c:pt>
                <c:pt idx="8">
                  <c:v>12.707413600000001</c:v>
                </c:pt>
                <c:pt idx="9">
                  <c:v>5.3384428340000003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F-B6F2-8A4E-8CE3-742E058A5582}"/>
            </c:ext>
          </c:extLst>
        </c:ser>
        <c:ser>
          <c:idx val="10"/>
          <c:order val="32"/>
          <c:spPr>
            <a:ln w="28575" cap="rnd">
              <a:solidFill>
                <a:schemeClr val="accent5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WEKA_Reduced_revised_zfNGbrain_!$M$1:$V$1</c:f>
              <c:numCache>
                <c:formatCode>General</c:formatCode>
                <c:ptCount val="10"/>
                <c:pt idx="0">
                  <c:v>344.15469999999999</c:v>
                </c:pt>
                <c:pt idx="1">
                  <c:v>374.1653</c:v>
                </c:pt>
                <c:pt idx="2">
                  <c:v>376.19659999999999</c:v>
                </c:pt>
                <c:pt idx="3">
                  <c:v>406.2072</c:v>
                </c:pt>
                <c:pt idx="4">
                  <c:v>432.20710000000003</c:v>
                </c:pt>
                <c:pt idx="5">
                  <c:v>450.23340000000002</c:v>
                </c:pt>
                <c:pt idx="6">
                  <c:v>464.24900000000002</c:v>
                </c:pt>
                <c:pt idx="7">
                  <c:v>580.29639999999995</c:v>
                </c:pt>
                <c:pt idx="8">
                  <c:v>793.38080000000002</c:v>
                </c:pt>
                <c:pt idx="9">
                  <c:v>825.42269999999996</c:v>
                </c:pt>
              </c:numCache>
            </c:numRef>
          </c:cat>
          <c:val>
            <c:numRef>
              <c:f>WEKA_Reduced_revised_zfNGbrain_!$M$12:$V$12</c:f>
              <c:numCache>
                <c:formatCode>General</c:formatCode>
                <c:ptCount val="10"/>
                <c:pt idx="0">
                  <c:v>100</c:v>
                </c:pt>
                <c:pt idx="1">
                  <c:v>0.15819312799999999</c:v>
                </c:pt>
                <c:pt idx="2">
                  <c:v>20.69710641</c:v>
                </c:pt>
                <c:pt idx="3">
                  <c:v>0</c:v>
                </c:pt>
                <c:pt idx="4">
                  <c:v>18.249562910000002</c:v>
                </c:pt>
                <c:pt idx="5">
                  <c:v>4.3250726229999996</c:v>
                </c:pt>
                <c:pt idx="6">
                  <c:v>40.921246600000003</c:v>
                </c:pt>
                <c:pt idx="7">
                  <c:v>2.142567058</c:v>
                </c:pt>
                <c:pt idx="8">
                  <c:v>17.576368939999998</c:v>
                </c:pt>
                <c:pt idx="9">
                  <c:v>12.754304380000001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20-B6F2-8A4E-8CE3-742E058A5582}"/>
            </c:ext>
          </c:extLst>
        </c:ser>
        <c:ser>
          <c:idx val="11"/>
          <c:order val="33"/>
          <c:spPr>
            <a:ln w="28575" cap="rnd">
              <a:solidFill>
                <a:schemeClr val="accent6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WEKA_Reduced_revised_zfNGbrain_!$M$1:$V$1</c:f>
              <c:numCache>
                <c:formatCode>General</c:formatCode>
                <c:ptCount val="10"/>
                <c:pt idx="0">
                  <c:v>344.15469999999999</c:v>
                </c:pt>
                <c:pt idx="1">
                  <c:v>374.1653</c:v>
                </c:pt>
                <c:pt idx="2">
                  <c:v>376.19659999999999</c:v>
                </c:pt>
                <c:pt idx="3">
                  <c:v>406.2072</c:v>
                </c:pt>
                <c:pt idx="4">
                  <c:v>432.20710000000003</c:v>
                </c:pt>
                <c:pt idx="5">
                  <c:v>450.23340000000002</c:v>
                </c:pt>
                <c:pt idx="6">
                  <c:v>464.24900000000002</c:v>
                </c:pt>
                <c:pt idx="7">
                  <c:v>580.29639999999995</c:v>
                </c:pt>
                <c:pt idx="8">
                  <c:v>793.38080000000002</c:v>
                </c:pt>
                <c:pt idx="9">
                  <c:v>825.42269999999996</c:v>
                </c:pt>
              </c:numCache>
            </c:numRef>
          </c:cat>
          <c:val>
            <c:numRef>
              <c:f>WEKA_Reduced_revised_zfNGbrain_!$M$13:$V$13</c:f>
              <c:numCache>
                <c:formatCode>General</c:formatCode>
                <c:ptCount val="10"/>
                <c:pt idx="0">
                  <c:v>100</c:v>
                </c:pt>
                <c:pt idx="1">
                  <c:v>2.738892157</c:v>
                </c:pt>
                <c:pt idx="2">
                  <c:v>21.134187310000002</c:v>
                </c:pt>
                <c:pt idx="3">
                  <c:v>0.59695740500000005</c:v>
                </c:pt>
                <c:pt idx="4">
                  <c:v>22.43722245</c:v>
                </c:pt>
                <c:pt idx="5">
                  <c:v>13.90452067</c:v>
                </c:pt>
                <c:pt idx="6">
                  <c:v>27.271920470000001</c:v>
                </c:pt>
                <c:pt idx="7">
                  <c:v>1.3219018140000001</c:v>
                </c:pt>
                <c:pt idx="8">
                  <c:v>9.8222790920000005</c:v>
                </c:pt>
                <c:pt idx="9">
                  <c:v>4.7496423520000004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21-B6F2-8A4E-8CE3-742E058A5582}"/>
            </c:ext>
          </c:extLst>
        </c:ser>
        <c:ser>
          <c:idx val="12"/>
          <c:order val="34"/>
          <c:spPr>
            <a:ln w="28575" cap="rnd">
              <a:solidFill>
                <a:schemeClr val="accent1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WEKA_Reduced_revised_zfNGbrain_!$M$1:$V$1</c:f>
              <c:numCache>
                <c:formatCode>General</c:formatCode>
                <c:ptCount val="10"/>
                <c:pt idx="0">
                  <c:v>344.15469999999999</c:v>
                </c:pt>
                <c:pt idx="1">
                  <c:v>374.1653</c:v>
                </c:pt>
                <c:pt idx="2">
                  <c:v>376.19659999999999</c:v>
                </c:pt>
                <c:pt idx="3">
                  <c:v>406.2072</c:v>
                </c:pt>
                <c:pt idx="4">
                  <c:v>432.20710000000003</c:v>
                </c:pt>
                <c:pt idx="5">
                  <c:v>450.23340000000002</c:v>
                </c:pt>
                <c:pt idx="6">
                  <c:v>464.24900000000002</c:v>
                </c:pt>
                <c:pt idx="7">
                  <c:v>580.29639999999995</c:v>
                </c:pt>
                <c:pt idx="8">
                  <c:v>793.38080000000002</c:v>
                </c:pt>
                <c:pt idx="9">
                  <c:v>825.42269999999996</c:v>
                </c:pt>
              </c:numCache>
            </c:numRef>
          </c:cat>
          <c:val>
            <c:numRef>
              <c:f>WEKA_Reduced_revised_zfNGbrain_!$M$14:$V$14</c:f>
              <c:numCache>
                <c:formatCode>General</c:formatCode>
                <c:ptCount val="10"/>
                <c:pt idx="0">
                  <c:v>100</c:v>
                </c:pt>
                <c:pt idx="1">
                  <c:v>3.3069433949999998</c:v>
                </c:pt>
                <c:pt idx="2">
                  <c:v>19.455678800000001</c:v>
                </c:pt>
                <c:pt idx="3">
                  <c:v>0</c:v>
                </c:pt>
                <c:pt idx="4">
                  <c:v>20.839825390000001</c:v>
                </c:pt>
                <c:pt idx="5">
                  <c:v>7.9052489530000001</c:v>
                </c:pt>
                <c:pt idx="6">
                  <c:v>26.127585809999999</c:v>
                </c:pt>
                <c:pt idx="7">
                  <c:v>0.94173262599999996</c:v>
                </c:pt>
                <c:pt idx="8">
                  <c:v>14.41972239</c:v>
                </c:pt>
                <c:pt idx="9">
                  <c:v>12.18267739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22-B6F2-8A4E-8CE3-742E058A5582}"/>
            </c:ext>
          </c:extLst>
        </c:ser>
        <c:ser>
          <c:idx val="13"/>
          <c:order val="35"/>
          <c:spPr>
            <a:ln w="28575" cap="rnd">
              <a:solidFill>
                <a:schemeClr val="accent2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WEKA_Reduced_revised_zfNGbrain_!$M$1:$V$1</c:f>
              <c:numCache>
                <c:formatCode>General</c:formatCode>
                <c:ptCount val="10"/>
                <c:pt idx="0">
                  <c:v>344.15469999999999</c:v>
                </c:pt>
                <c:pt idx="1">
                  <c:v>374.1653</c:v>
                </c:pt>
                <c:pt idx="2">
                  <c:v>376.19659999999999</c:v>
                </c:pt>
                <c:pt idx="3">
                  <c:v>406.2072</c:v>
                </c:pt>
                <c:pt idx="4">
                  <c:v>432.20710000000003</c:v>
                </c:pt>
                <c:pt idx="5">
                  <c:v>450.23340000000002</c:v>
                </c:pt>
                <c:pt idx="6">
                  <c:v>464.24900000000002</c:v>
                </c:pt>
                <c:pt idx="7">
                  <c:v>580.29639999999995</c:v>
                </c:pt>
                <c:pt idx="8">
                  <c:v>793.38080000000002</c:v>
                </c:pt>
                <c:pt idx="9">
                  <c:v>825.42269999999996</c:v>
                </c:pt>
              </c:numCache>
            </c:numRef>
          </c:cat>
          <c:val>
            <c:numRef>
              <c:f>WEKA_Reduced_revised_zfNGbrain_!$M$15:$V$15</c:f>
              <c:numCache>
                <c:formatCode>General</c:formatCode>
                <c:ptCount val="10"/>
                <c:pt idx="0">
                  <c:v>100</c:v>
                </c:pt>
                <c:pt idx="1">
                  <c:v>0.920895083</c:v>
                </c:pt>
                <c:pt idx="2">
                  <c:v>20.72389012</c:v>
                </c:pt>
                <c:pt idx="3">
                  <c:v>0</c:v>
                </c:pt>
                <c:pt idx="4">
                  <c:v>14.513163219999999</c:v>
                </c:pt>
                <c:pt idx="5">
                  <c:v>6.1342748360000003</c:v>
                </c:pt>
                <c:pt idx="6">
                  <c:v>23.362458069999999</c:v>
                </c:pt>
                <c:pt idx="7">
                  <c:v>0.48760889899999998</c:v>
                </c:pt>
                <c:pt idx="8">
                  <c:v>9.9982817140000009</c:v>
                </c:pt>
                <c:pt idx="9">
                  <c:v>8.9420762850000006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23-B6F2-8A4E-8CE3-742E058A5582}"/>
            </c:ext>
          </c:extLst>
        </c:ser>
        <c:ser>
          <c:idx val="14"/>
          <c:order val="36"/>
          <c:spPr>
            <a:ln w="28575" cap="rnd">
              <a:solidFill>
                <a:schemeClr val="accent3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WEKA_Reduced_revised_zfNGbrain_!$M$1:$V$1</c:f>
              <c:numCache>
                <c:formatCode>General</c:formatCode>
                <c:ptCount val="10"/>
                <c:pt idx="0">
                  <c:v>344.15469999999999</c:v>
                </c:pt>
                <c:pt idx="1">
                  <c:v>374.1653</c:v>
                </c:pt>
                <c:pt idx="2">
                  <c:v>376.19659999999999</c:v>
                </c:pt>
                <c:pt idx="3">
                  <c:v>406.2072</c:v>
                </c:pt>
                <c:pt idx="4">
                  <c:v>432.20710000000003</c:v>
                </c:pt>
                <c:pt idx="5">
                  <c:v>450.23340000000002</c:v>
                </c:pt>
                <c:pt idx="6">
                  <c:v>464.24900000000002</c:v>
                </c:pt>
                <c:pt idx="7">
                  <c:v>580.29639999999995</c:v>
                </c:pt>
                <c:pt idx="8">
                  <c:v>793.38080000000002</c:v>
                </c:pt>
                <c:pt idx="9">
                  <c:v>825.42269999999996</c:v>
                </c:pt>
              </c:numCache>
            </c:numRef>
          </c:cat>
          <c:val>
            <c:numRef>
              <c:f>WEKA_Reduced_revised_zfNGbrain_!$M$16:$V$16</c:f>
              <c:numCache>
                <c:formatCode>General</c:formatCode>
                <c:ptCount val="10"/>
                <c:pt idx="0">
                  <c:v>100</c:v>
                </c:pt>
                <c:pt idx="1">
                  <c:v>3.5266932149999999</c:v>
                </c:pt>
                <c:pt idx="2">
                  <c:v>19.661062050000002</c:v>
                </c:pt>
                <c:pt idx="3">
                  <c:v>0.60741699900000001</c:v>
                </c:pt>
                <c:pt idx="4">
                  <c:v>19.189305340000001</c:v>
                </c:pt>
                <c:pt idx="5">
                  <c:v>10.27454981</c:v>
                </c:pt>
                <c:pt idx="6">
                  <c:v>23.902125210000001</c:v>
                </c:pt>
                <c:pt idx="7">
                  <c:v>0.28941228899999999</c:v>
                </c:pt>
                <c:pt idx="8">
                  <c:v>7.2892938589999998</c:v>
                </c:pt>
                <c:pt idx="9">
                  <c:v>5.2231038959999996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24-B6F2-8A4E-8CE3-742E058A5582}"/>
            </c:ext>
          </c:extLst>
        </c:ser>
        <c:ser>
          <c:idx val="15"/>
          <c:order val="37"/>
          <c:spPr>
            <a:ln w="28575" cap="rnd">
              <a:solidFill>
                <a:schemeClr val="accent4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WEKA_Reduced_revised_zfNGbrain_!$M$1:$V$1</c:f>
              <c:numCache>
                <c:formatCode>General</c:formatCode>
                <c:ptCount val="10"/>
                <c:pt idx="0">
                  <c:v>344.15469999999999</c:v>
                </c:pt>
                <c:pt idx="1">
                  <c:v>374.1653</c:v>
                </c:pt>
                <c:pt idx="2">
                  <c:v>376.19659999999999</c:v>
                </c:pt>
                <c:pt idx="3">
                  <c:v>406.2072</c:v>
                </c:pt>
                <c:pt idx="4">
                  <c:v>432.20710000000003</c:v>
                </c:pt>
                <c:pt idx="5">
                  <c:v>450.23340000000002</c:v>
                </c:pt>
                <c:pt idx="6">
                  <c:v>464.24900000000002</c:v>
                </c:pt>
                <c:pt idx="7">
                  <c:v>580.29639999999995</c:v>
                </c:pt>
                <c:pt idx="8">
                  <c:v>793.38080000000002</c:v>
                </c:pt>
                <c:pt idx="9">
                  <c:v>825.42269999999996</c:v>
                </c:pt>
              </c:numCache>
            </c:numRef>
          </c:cat>
          <c:val>
            <c:numRef>
              <c:f>WEKA_Reduced_revised_zfNGbrain_!$M$17:$V$17</c:f>
              <c:numCache>
                <c:formatCode>General</c:formatCode>
                <c:ptCount val="10"/>
                <c:pt idx="0">
                  <c:v>100</c:v>
                </c:pt>
                <c:pt idx="1">
                  <c:v>1.7713758719999999</c:v>
                </c:pt>
                <c:pt idx="2">
                  <c:v>20.880072609999999</c:v>
                </c:pt>
                <c:pt idx="3">
                  <c:v>0</c:v>
                </c:pt>
                <c:pt idx="4">
                  <c:v>18.732411890000002</c:v>
                </c:pt>
                <c:pt idx="5">
                  <c:v>5.0720629859999997</c:v>
                </c:pt>
                <c:pt idx="6">
                  <c:v>39.519955230000001</c:v>
                </c:pt>
                <c:pt idx="7">
                  <c:v>0.72206910199999996</c:v>
                </c:pt>
                <c:pt idx="8">
                  <c:v>12.43620632</c:v>
                </c:pt>
                <c:pt idx="9">
                  <c:v>11.27343437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25-B6F2-8A4E-8CE3-742E058A5582}"/>
            </c:ext>
          </c:extLst>
        </c:ser>
        <c:ser>
          <c:idx val="16"/>
          <c:order val="38"/>
          <c:spPr>
            <a:ln w="28575" cap="rnd">
              <a:solidFill>
                <a:schemeClr val="accent5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WEKA_Reduced_revised_zfNGbrain_!$M$1:$V$1</c:f>
              <c:numCache>
                <c:formatCode>General</c:formatCode>
                <c:ptCount val="10"/>
                <c:pt idx="0">
                  <c:v>344.15469999999999</c:v>
                </c:pt>
                <c:pt idx="1">
                  <c:v>374.1653</c:v>
                </c:pt>
                <c:pt idx="2">
                  <c:v>376.19659999999999</c:v>
                </c:pt>
                <c:pt idx="3">
                  <c:v>406.2072</c:v>
                </c:pt>
                <c:pt idx="4">
                  <c:v>432.20710000000003</c:v>
                </c:pt>
                <c:pt idx="5">
                  <c:v>450.23340000000002</c:v>
                </c:pt>
                <c:pt idx="6">
                  <c:v>464.24900000000002</c:v>
                </c:pt>
                <c:pt idx="7">
                  <c:v>580.29639999999995</c:v>
                </c:pt>
                <c:pt idx="8">
                  <c:v>793.38080000000002</c:v>
                </c:pt>
                <c:pt idx="9">
                  <c:v>825.42269999999996</c:v>
                </c:pt>
              </c:numCache>
            </c:numRef>
          </c:cat>
          <c:val>
            <c:numRef>
              <c:f>WEKA_Reduced_revised_zfNGbrain_!$M$18:$V$18</c:f>
              <c:numCache>
                <c:formatCode>General</c:formatCode>
                <c:ptCount val="10"/>
                <c:pt idx="0">
                  <c:v>100</c:v>
                </c:pt>
                <c:pt idx="1">
                  <c:v>0.495630662</c:v>
                </c:pt>
                <c:pt idx="2">
                  <c:v>19.999449540000001</c:v>
                </c:pt>
                <c:pt idx="3">
                  <c:v>9.8112077000000006E-2</c:v>
                </c:pt>
                <c:pt idx="4">
                  <c:v>23.149916300000001</c:v>
                </c:pt>
                <c:pt idx="5">
                  <c:v>11.23057105</c:v>
                </c:pt>
                <c:pt idx="6">
                  <c:v>32.60165662</c:v>
                </c:pt>
                <c:pt idx="7">
                  <c:v>0.83758171100000001</c:v>
                </c:pt>
                <c:pt idx="8">
                  <c:v>9.6545805920000003</c:v>
                </c:pt>
                <c:pt idx="9">
                  <c:v>6.1673910330000004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26-B6F2-8A4E-8CE3-742E058A5582}"/>
            </c:ext>
          </c:extLst>
        </c:ser>
        <c:ser>
          <c:idx val="17"/>
          <c:order val="39"/>
          <c:spPr>
            <a:ln w="28575" cap="rnd">
              <a:solidFill>
                <a:schemeClr val="accent6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WEKA_Reduced_revised_zfNGbrain_!$M$1:$V$1</c:f>
              <c:numCache>
                <c:formatCode>General</c:formatCode>
                <c:ptCount val="10"/>
                <c:pt idx="0">
                  <c:v>344.15469999999999</c:v>
                </c:pt>
                <c:pt idx="1">
                  <c:v>374.1653</c:v>
                </c:pt>
                <c:pt idx="2">
                  <c:v>376.19659999999999</c:v>
                </c:pt>
                <c:pt idx="3">
                  <c:v>406.2072</c:v>
                </c:pt>
                <c:pt idx="4">
                  <c:v>432.20710000000003</c:v>
                </c:pt>
                <c:pt idx="5">
                  <c:v>450.23340000000002</c:v>
                </c:pt>
                <c:pt idx="6">
                  <c:v>464.24900000000002</c:v>
                </c:pt>
                <c:pt idx="7">
                  <c:v>580.29639999999995</c:v>
                </c:pt>
                <c:pt idx="8">
                  <c:v>793.38080000000002</c:v>
                </c:pt>
                <c:pt idx="9">
                  <c:v>825.42269999999996</c:v>
                </c:pt>
              </c:numCache>
            </c:numRef>
          </c:cat>
          <c:val>
            <c:numRef>
              <c:f>WEKA_Reduced_revised_zfNGbrain_!$M$19:$V$19</c:f>
              <c:numCache>
                <c:formatCode>General</c:formatCode>
                <c:ptCount val="10"/>
                <c:pt idx="0">
                  <c:v>100</c:v>
                </c:pt>
                <c:pt idx="1">
                  <c:v>0.37306452200000001</c:v>
                </c:pt>
                <c:pt idx="2">
                  <c:v>19.761585230000001</c:v>
                </c:pt>
                <c:pt idx="3">
                  <c:v>0</c:v>
                </c:pt>
                <c:pt idx="4">
                  <c:v>18.482756630000001</c:v>
                </c:pt>
                <c:pt idx="5">
                  <c:v>4.8284362759999997</c:v>
                </c:pt>
                <c:pt idx="6">
                  <c:v>40.5065168</c:v>
                </c:pt>
                <c:pt idx="7">
                  <c:v>1.359380289</c:v>
                </c:pt>
                <c:pt idx="8">
                  <c:v>15.289194589999999</c:v>
                </c:pt>
                <c:pt idx="9">
                  <c:v>11.88780395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27-B6F2-8A4E-8CE3-742E058A5582}"/>
            </c:ext>
          </c:extLst>
        </c:ser>
        <c:ser>
          <c:idx val="18"/>
          <c:order val="40"/>
          <c:spPr>
            <a:ln w="28575" cap="rnd">
              <a:solidFill>
                <a:schemeClr val="accent1">
                  <a:lumMod val="8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WEKA_Reduced_revised_zfNGbrain_!$M$1:$V$1</c:f>
              <c:numCache>
                <c:formatCode>General</c:formatCode>
                <c:ptCount val="10"/>
                <c:pt idx="0">
                  <c:v>344.15469999999999</c:v>
                </c:pt>
                <c:pt idx="1">
                  <c:v>374.1653</c:v>
                </c:pt>
                <c:pt idx="2">
                  <c:v>376.19659999999999</c:v>
                </c:pt>
                <c:pt idx="3">
                  <c:v>406.2072</c:v>
                </c:pt>
                <c:pt idx="4">
                  <c:v>432.20710000000003</c:v>
                </c:pt>
                <c:pt idx="5">
                  <c:v>450.23340000000002</c:v>
                </c:pt>
                <c:pt idx="6">
                  <c:v>464.24900000000002</c:v>
                </c:pt>
                <c:pt idx="7">
                  <c:v>580.29639999999995</c:v>
                </c:pt>
                <c:pt idx="8">
                  <c:v>793.38080000000002</c:v>
                </c:pt>
                <c:pt idx="9">
                  <c:v>825.42269999999996</c:v>
                </c:pt>
              </c:numCache>
            </c:numRef>
          </c:cat>
          <c:val>
            <c:numRef>
              <c:f>WEKA_Reduced_revised_zfNGbrain_!$M$20:$V$20</c:f>
              <c:numCache>
                <c:formatCode>General</c:formatCode>
                <c:ptCount val="10"/>
                <c:pt idx="0">
                  <c:v>100</c:v>
                </c:pt>
                <c:pt idx="1">
                  <c:v>0.23148047199999999</c:v>
                </c:pt>
                <c:pt idx="2">
                  <c:v>18.30675712</c:v>
                </c:pt>
                <c:pt idx="3">
                  <c:v>0</c:v>
                </c:pt>
                <c:pt idx="4">
                  <c:v>23.17056182</c:v>
                </c:pt>
                <c:pt idx="5">
                  <c:v>7.5749812609999996</c:v>
                </c:pt>
                <c:pt idx="6">
                  <c:v>34.210850200000003</c:v>
                </c:pt>
                <c:pt idx="7">
                  <c:v>0.50357140199999995</c:v>
                </c:pt>
                <c:pt idx="8">
                  <c:v>10.758688449999999</c:v>
                </c:pt>
                <c:pt idx="9">
                  <c:v>7.5102601819999997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28-B6F2-8A4E-8CE3-742E058A5582}"/>
            </c:ext>
          </c:extLst>
        </c:ser>
        <c:ser>
          <c:idx val="19"/>
          <c:order val="41"/>
          <c:spPr>
            <a:ln w="28575" cap="rnd">
              <a:solidFill>
                <a:schemeClr val="accent2">
                  <a:lumMod val="8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WEKA_Reduced_revised_zfNGbrain_!$M$1:$V$1</c:f>
              <c:numCache>
                <c:formatCode>General</c:formatCode>
                <c:ptCount val="10"/>
                <c:pt idx="0">
                  <c:v>344.15469999999999</c:v>
                </c:pt>
                <c:pt idx="1">
                  <c:v>374.1653</c:v>
                </c:pt>
                <c:pt idx="2">
                  <c:v>376.19659999999999</c:v>
                </c:pt>
                <c:pt idx="3">
                  <c:v>406.2072</c:v>
                </c:pt>
                <c:pt idx="4">
                  <c:v>432.20710000000003</c:v>
                </c:pt>
                <c:pt idx="5">
                  <c:v>450.23340000000002</c:v>
                </c:pt>
                <c:pt idx="6">
                  <c:v>464.24900000000002</c:v>
                </c:pt>
                <c:pt idx="7">
                  <c:v>580.29639999999995</c:v>
                </c:pt>
                <c:pt idx="8">
                  <c:v>793.38080000000002</c:v>
                </c:pt>
                <c:pt idx="9">
                  <c:v>825.42269999999996</c:v>
                </c:pt>
              </c:numCache>
            </c:numRef>
          </c:cat>
          <c:val>
            <c:numRef>
              <c:f>WEKA_Reduced_revised_zfNGbrain_!$M$21:$V$21</c:f>
              <c:numCache>
                <c:formatCode>General</c:formatCode>
                <c:ptCount val="10"/>
                <c:pt idx="0">
                  <c:v>100</c:v>
                </c:pt>
                <c:pt idx="1">
                  <c:v>0.12563761800000001</c:v>
                </c:pt>
                <c:pt idx="2">
                  <c:v>19.08122723</c:v>
                </c:pt>
                <c:pt idx="3">
                  <c:v>0</c:v>
                </c:pt>
                <c:pt idx="4">
                  <c:v>20.291069839999999</c:v>
                </c:pt>
                <c:pt idx="5">
                  <c:v>9.6983656820000004</c:v>
                </c:pt>
                <c:pt idx="6">
                  <c:v>37.582924599999998</c:v>
                </c:pt>
                <c:pt idx="7">
                  <c:v>1.578793111</c:v>
                </c:pt>
                <c:pt idx="8">
                  <c:v>15.33327616</c:v>
                </c:pt>
                <c:pt idx="9">
                  <c:v>6.9643871549999998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29-B6F2-8A4E-8CE3-742E058A5582}"/>
            </c:ext>
          </c:extLst>
        </c:ser>
        <c:ser>
          <c:idx val="20"/>
          <c:order val="42"/>
          <c:spPr>
            <a:ln w="28575" cap="rnd">
              <a:solidFill>
                <a:schemeClr val="accent3">
                  <a:lumMod val="8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WEKA_Reduced_revised_zfNGbrain_!$M$1:$V$1</c:f>
              <c:numCache>
                <c:formatCode>General</c:formatCode>
                <c:ptCount val="10"/>
                <c:pt idx="0">
                  <c:v>344.15469999999999</c:v>
                </c:pt>
                <c:pt idx="1">
                  <c:v>374.1653</c:v>
                </c:pt>
                <c:pt idx="2">
                  <c:v>376.19659999999999</c:v>
                </c:pt>
                <c:pt idx="3">
                  <c:v>406.2072</c:v>
                </c:pt>
                <c:pt idx="4">
                  <c:v>432.20710000000003</c:v>
                </c:pt>
                <c:pt idx="5">
                  <c:v>450.23340000000002</c:v>
                </c:pt>
                <c:pt idx="6">
                  <c:v>464.24900000000002</c:v>
                </c:pt>
                <c:pt idx="7">
                  <c:v>580.29639999999995</c:v>
                </c:pt>
                <c:pt idx="8">
                  <c:v>793.38080000000002</c:v>
                </c:pt>
                <c:pt idx="9">
                  <c:v>825.42269999999996</c:v>
                </c:pt>
              </c:numCache>
            </c:numRef>
          </c:cat>
          <c:val>
            <c:numRef>
              <c:f>WEKA_Reduced_revised_zfNGbrain_!$M$22:$V$22</c:f>
              <c:numCache>
                <c:formatCode>General</c:formatCode>
                <c:ptCount val="10"/>
                <c:pt idx="0">
                  <c:v>100</c:v>
                </c:pt>
                <c:pt idx="1">
                  <c:v>0.24765868099999999</c:v>
                </c:pt>
                <c:pt idx="2">
                  <c:v>19.058415109999999</c:v>
                </c:pt>
                <c:pt idx="3">
                  <c:v>0</c:v>
                </c:pt>
                <c:pt idx="4">
                  <c:v>18.512506689999999</c:v>
                </c:pt>
                <c:pt idx="5">
                  <c:v>6.0096478820000003</c:v>
                </c:pt>
                <c:pt idx="6">
                  <c:v>48.262637259999998</c:v>
                </c:pt>
                <c:pt idx="7">
                  <c:v>2.2767521369999999</c:v>
                </c:pt>
                <c:pt idx="8">
                  <c:v>18.148951239999999</c:v>
                </c:pt>
                <c:pt idx="9">
                  <c:v>12.627691479999999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2A-B6F2-8A4E-8CE3-742E058A5582}"/>
            </c:ext>
          </c:extLst>
        </c:ser>
        <c:ser>
          <c:idx val="21"/>
          <c:order val="43"/>
          <c:spPr>
            <a:ln w="28575" cap="rnd">
              <a:solidFill>
                <a:schemeClr val="accent4">
                  <a:lumMod val="8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WEKA_Reduced_revised_zfNGbrain_!$M$1:$V$1</c:f>
              <c:numCache>
                <c:formatCode>General</c:formatCode>
                <c:ptCount val="10"/>
                <c:pt idx="0">
                  <c:v>344.15469999999999</c:v>
                </c:pt>
                <c:pt idx="1">
                  <c:v>374.1653</c:v>
                </c:pt>
                <c:pt idx="2">
                  <c:v>376.19659999999999</c:v>
                </c:pt>
                <c:pt idx="3">
                  <c:v>406.2072</c:v>
                </c:pt>
                <c:pt idx="4">
                  <c:v>432.20710000000003</c:v>
                </c:pt>
                <c:pt idx="5">
                  <c:v>450.23340000000002</c:v>
                </c:pt>
                <c:pt idx="6">
                  <c:v>464.24900000000002</c:v>
                </c:pt>
                <c:pt idx="7">
                  <c:v>580.29639999999995</c:v>
                </c:pt>
                <c:pt idx="8">
                  <c:v>793.38080000000002</c:v>
                </c:pt>
                <c:pt idx="9">
                  <c:v>825.42269999999996</c:v>
                </c:pt>
              </c:numCache>
            </c:numRef>
          </c:cat>
          <c:val>
            <c:numRef>
              <c:f>WEKA_Reduced_revised_zfNGbrain_!$M$23:$V$23</c:f>
              <c:numCache>
                <c:formatCode>General</c:formatCode>
                <c:ptCount val="10"/>
                <c:pt idx="0">
                  <c:v>100</c:v>
                </c:pt>
                <c:pt idx="1">
                  <c:v>0.225388068</c:v>
                </c:pt>
                <c:pt idx="2">
                  <c:v>19.329027020000002</c:v>
                </c:pt>
                <c:pt idx="3">
                  <c:v>0</c:v>
                </c:pt>
                <c:pt idx="4">
                  <c:v>18.52415667</c:v>
                </c:pt>
                <c:pt idx="5">
                  <c:v>10.56686322</c:v>
                </c:pt>
                <c:pt idx="6">
                  <c:v>36.780581439999999</c:v>
                </c:pt>
                <c:pt idx="7">
                  <c:v>1.9686676970000001</c:v>
                </c:pt>
                <c:pt idx="8">
                  <c:v>17.25106409</c:v>
                </c:pt>
                <c:pt idx="9">
                  <c:v>7.3294120190000003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2B-B6F2-8A4E-8CE3-742E058A558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75367407"/>
        <c:axId val="575369055"/>
      </c:lineChart>
      <c:catAx>
        <c:axId val="57536740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575369055"/>
        <c:crosses val="autoZero"/>
        <c:auto val="1"/>
        <c:lblAlgn val="ctr"/>
        <c:lblOffset val="100"/>
        <c:noMultiLvlLbl val="0"/>
      </c:catAx>
      <c:valAx>
        <c:axId val="575369055"/>
        <c:scaling>
          <c:orientation val="minMax"/>
          <c:max val="1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575367407"/>
        <c:crosses val="autoZero"/>
        <c:crossBetween val="between"/>
        <c:majorUnit val="20"/>
      </c:valAx>
    </c:plotArea>
    <c:plotVisOnly val="1"/>
    <c:dispBlanksAs val="gap"/>
    <c:showDLblsOverMax val="0"/>
  </c:chart>
  <c:txPr>
    <a:bodyPr/>
    <a:lstStyle/>
    <a:p>
      <a:pPr>
        <a:defRPr/>
      </a:pPr>
      <a:endParaRPr lang="zh-TW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" altLang="zh-TW"/>
              <a:t>F1H5N4S2</a:t>
            </a:r>
            <a:endParaRPr lang="zh-TW" altLang="en-US"/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22"/>
          <c:order val="0"/>
          <c:marker>
            <c:symbol val="none"/>
          </c:marker>
          <c:val>
            <c:numRef>
              <c:f>WEKA_Reduced_revised_zfNGbrain_!$N$24:$V$24</c:f>
              <c:numCache>
                <c:formatCode>General</c:formatCode>
                <c:ptCount val="9"/>
                <c:pt idx="0">
                  <c:v>0.21139106799999999</c:v>
                </c:pt>
                <c:pt idx="1">
                  <c:v>18.874638770000001</c:v>
                </c:pt>
                <c:pt idx="2">
                  <c:v>0</c:v>
                </c:pt>
                <c:pt idx="3">
                  <c:v>0.30409333799999999</c:v>
                </c:pt>
                <c:pt idx="4">
                  <c:v>3.9337743459999999</c:v>
                </c:pt>
                <c:pt idx="5">
                  <c:v>0.32554618499999999</c:v>
                </c:pt>
                <c:pt idx="6">
                  <c:v>0.41272587700000002</c:v>
                </c:pt>
                <c:pt idx="7">
                  <c:v>18.690917559999999</c:v>
                </c:pt>
                <c:pt idx="8">
                  <c:v>25.049740809999999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138-3247-918F-5FC0AB40FAA4}"/>
            </c:ext>
          </c:extLst>
        </c:ser>
        <c:ser>
          <c:idx val="23"/>
          <c:order val="1"/>
          <c:marker>
            <c:symbol val="none"/>
          </c:marker>
          <c:val>
            <c:numRef>
              <c:f>WEKA_Reduced_revised_zfNGbrain_!$N$25:$V$25</c:f>
              <c:numCache>
                <c:formatCode>General</c:formatCode>
                <c:ptCount val="9"/>
                <c:pt idx="0">
                  <c:v>5.5648968E-2</c:v>
                </c:pt>
                <c:pt idx="1">
                  <c:v>18.525821610000001</c:v>
                </c:pt>
                <c:pt idx="2">
                  <c:v>0</c:v>
                </c:pt>
                <c:pt idx="3">
                  <c:v>0.22626517299999999</c:v>
                </c:pt>
                <c:pt idx="4">
                  <c:v>6.2943914699999999</c:v>
                </c:pt>
                <c:pt idx="5">
                  <c:v>0.16429413100000001</c:v>
                </c:pt>
                <c:pt idx="6">
                  <c:v>0.228001756</c:v>
                </c:pt>
                <c:pt idx="7">
                  <c:v>9.7589192489999999</c:v>
                </c:pt>
                <c:pt idx="8">
                  <c:v>11.14106649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D138-3247-918F-5FC0AB40FAA4}"/>
            </c:ext>
          </c:extLst>
        </c:ser>
        <c:ser>
          <c:idx val="24"/>
          <c:order val="2"/>
          <c:marker>
            <c:symbol val="none"/>
          </c:marker>
          <c:val>
            <c:numRef>
              <c:f>WEKA_Reduced_revised_zfNGbrain_!$N$26:$V$26</c:f>
              <c:numCache>
                <c:formatCode>General</c:formatCode>
                <c:ptCount val="9"/>
                <c:pt idx="0">
                  <c:v>9.80708E-2</c:v>
                </c:pt>
                <c:pt idx="1">
                  <c:v>19.817585770000001</c:v>
                </c:pt>
                <c:pt idx="2">
                  <c:v>0</c:v>
                </c:pt>
                <c:pt idx="3">
                  <c:v>0.21228735700000001</c:v>
                </c:pt>
                <c:pt idx="4">
                  <c:v>3.8332353210000001</c:v>
                </c:pt>
                <c:pt idx="5">
                  <c:v>0.18219197200000001</c:v>
                </c:pt>
                <c:pt idx="6">
                  <c:v>0.63522830600000002</c:v>
                </c:pt>
                <c:pt idx="7">
                  <c:v>20.048423150000001</c:v>
                </c:pt>
                <c:pt idx="8">
                  <c:v>26.99802451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D138-3247-918F-5FC0AB40FAA4}"/>
            </c:ext>
          </c:extLst>
        </c:ser>
        <c:ser>
          <c:idx val="25"/>
          <c:order val="3"/>
          <c:marker>
            <c:symbol val="none"/>
          </c:marker>
          <c:val>
            <c:numRef>
              <c:f>WEKA_Reduced_revised_zfNGbrain_!$N$27:$V$27</c:f>
              <c:numCache>
                <c:formatCode>General</c:formatCode>
                <c:ptCount val="9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0.154408773</c:v>
                </c:pt>
                <c:pt idx="4">
                  <c:v>6.764470599</c:v>
                </c:pt>
                <c:pt idx="5">
                  <c:v>0</c:v>
                </c:pt>
                <c:pt idx="6">
                  <c:v>0</c:v>
                </c:pt>
                <c:pt idx="7">
                  <c:v>11.910353049999999</c:v>
                </c:pt>
                <c:pt idx="8">
                  <c:v>11.86057388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D138-3247-918F-5FC0AB40FAA4}"/>
            </c:ext>
          </c:extLst>
        </c:ser>
        <c:ser>
          <c:idx val="26"/>
          <c:order val="4"/>
          <c:marker>
            <c:symbol val="none"/>
          </c:marker>
          <c:val>
            <c:numRef>
              <c:f>WEKA_Reduced_revised_zfNGbrain_!$N$28:$V$28</c:f>
              <c:numCache>
                <c:formatCode>General</c:formatCode>
                <c:ptCount val="9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0.60283666899999999</c:v>
                </c:pt>
                <c:pt idx="4">
                  <c:v>14.18490454</c:v>
                </c:pt>
                <c:pt idx="5">
                  <c:v>0.192548152</c:v>
                </c:pt>
                <c:pt idx="6">
                  <c:v>0.61147611999999996</c:v>
                </c:pt>
                <c:pt idx="7">
                  <c:v>6.9886778769999998</c:v>
                </c:pt>
                <c:pt idx="8">
                  <c:v>7.6165885119999999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D138-3247-918F-5FC0AB40FAA4}"/>
            </c:ext>
          </c:extLst>
        </c:ser>
        <c:ser>
          <c:idx val="27"/>
          <c:order val="5"/>
          <c:marker>
            <c:symbol val="none"/>
          </c:marker>
          <c:val>
            <c:numRef>
              <c:f>WEKA_Reduced_revised_zfNGbrain_!$N$29:$V$29</c:f>
              <c:numCache>
                <c:formatCode>General</c:formatCode>
                <c:ptCount val="9"/>
                <c:pt idx="0">
                  <c:v>6.3454984000000006E-2</c:v>
                </c:pt>
                <c:pt idx="1">
                  <c:v>19.74423672</c:v>
                </c:pt>
                <c:pt idx="2">
                  <c:v>0</c:v>
                </c:pt>
                <c:pt idx="3">
                  <c:v>6.8850659999999994E-2</c:v>
                </c:pt>
                <c:pt idx="4">
                  <c:v>3.7328739390000001</c:v>
                </c:pt>
                <c:pt idx="5">
                  <c:v>8.8371016999999996E-2</c:v>
                </c:pt>
                <c:pt idx="6">
                  <c:v>1.1494621519999999</c:v>
                </c:pt>
                <c:pt idx="7">
                  <c:v>18.996846000000001</c:v>
                </c:pt>
                <c:pt idx="8">
                  <c:v>29.202414569999998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D138-3247-918F-5FC0AB40FAA4}"/>
            </c:ext>
          </c:extLst>
        </c:ser>
        <c:ser>
          <c:idx val="28"/>
          <c:order val="6"/>
          <c:marker>
            <c:symbol val="none"/>
          </c:marker>
          <c:val>
            <c:numRef>
              <c:f>WEKA_Reduced_revised_zfNGbrain_!$N$30:$V$30</c:f>
              <c:numCache>
                <c:formatCode>General</c:formatCode>
                <c:ptCount val="9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5.6591791000000002E-2</c:v>
                </c:pt>
                <c:pt idx="4">
                  <c:v>7.5027566859999997</c:v>
                </c:pt>
                <c:pt idx="5">
                  <c:v>0</c:v>
                </c:pt>
                <c:pt idx="6">
                  <c:v>1.272270714</c:v>
                </c:pt>
                <c:pt idx="7">
                  <c:v>14.696566389999999</c:v>
                </c:pt>
                <c:pt idx="8">
                  <c:v>12.72208575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D138-3247-918F-5FC0AB40FAA4}"/>
            </c:ext>
          </c:extLst>
        </c:ser>
        <c:ser>
          <c:idx val="29"/>
          <c:order val="7"/>
          <c:marker>
            <c:symbol val="none"/>
          </c:marker>
          <c:val>
            <c:numRef>
              <c:f>WEKA_Reduced_revised_zfNGbrain_!$N$31:$V$31</c:f>
              <c:numCache>
                <c:formatCode>General</c:formatCode>
                <c:ptCount val="9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0.15227734300000001</c:v>
                </c:pt>
                <c:pt idx="4">
                  <c:v>16.839785729999999</c:v>
                </c:pt>
                <c:pt idx="5">
                  <c:v>5.9912673999999999E-2</c:v>
                </c:pt>
                <c:pt idx="6">
                  <c:v>1.3720006060000001</c:v>
                </c:pt>
                <c:pt idx="7">
                  <c:v>8.4878545659999993</c:v>
                </c:pt>
                <c:pt idx="8">
                  <c:v>7.7418109780000002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D138-3247-918F-5FC0AB40FAA4}"/>
            </c:ext>
          </c:extLst>
        </c:ser>
        <c:ser>
          <c:idx val="30"/>
          <c:order val="8"/>
          <c:marker>
            <c:symbol val="none"/>
          </c:marker>
          <c:val>
            <c:numRef>
              <c:f>WEKA_Reduced_revised_zfNGbrain_!$N$32:$V$32</c:f>
              <c:numCache>
                <c:formatCode>General</c:formatCode>
                <c:ptCount val="9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3.860925854</c:v>
                </c:pt>
                <c:pt idx="5">
                  <c:v>0.15566980799999999</c:v>
                </c:pt>
                <c:pt idx="6">
                  <c:v>2.342279928</c:v>
                </c:pt>
                <c:pt idx="7">
                  <c:v>24.044124709999998</c:v>
                </c:pt>
                <c:pt idx="8">
                  <c:v>31.158861869999999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8-D138-3247-918F-5FC0AB40FAA4}"/>
            </c:ext>
          </c:extLst>
        </c:ser>
        <c:ser>
          <c:idx val="31"/>
          <c:order val="9"/>
          <c:marker>
            <c:symbol val="none"/>
          </c:marker>
          <c:val>
            <c:numRef>
              <c:f>WEKA_Reduced_revised_zfNGbrain_!$N$33:$V$33</c:f>
              <c:numCache>
                <c:formatCode>General</c:formatCode>
                <c:ptCount val="9"/>
                <c:pt idx="0">
                  <c:v>6.3435989999999998E-2</c:v>
                </c:pt>
                <c:pt idx="1">
                  <c:v>20.935969759999999</c:v>
                </c:pt>
                <c:pt idx="2">
                  <c:v>0</c:v>
                </c:pt>
                <c:pt idx="3">
                  <c:v>0</c:v>
                </c:pt>
                <c:pt idx="4">
                  <c:v>9.0957990199999994</c:v>
                </c:pt>
                <c:pt idx="5">
                  <c:v>0</c:v>
                </c:pt>
                <c:pt idx="6">
                  <c:v>2.258007122</c:v>
                </c:pt>
                <c:pt idx="7">
                  <c:v>17.462779640000001</c:v>
                </c:pt>
                <c:pt idx="8">
                  <c:v>15.94096579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9-D138-3247-918F-5FC0AB40FAA4}"/>
            </c:ext>
          </c:extLst>
        </c:ser>
        <c:ser>
          <c:idx val="32"/>
          <c:order val="10"/>
          <c:marker>
            <c:symbol val="none"/>
          </c:marker>
          <c:val>
            <c:numRef>
              <c:f>WEKA_Reduced_revised_zfNGbrain_!$N$34:$V$34</c:f>
              <c:numCache>
                <c:formatCode>General</c:formatCode>
                <c:ptCount val="9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0.716444847</c:v>
                </c:pt>
                <c:pt idx="4">
                  <c:v>19.47623415</c:v>
                </c:pt>
                <c:pt idx="5">
                  <c:v>0.69943640200000001</c:v>
                </c:pt>
                <c:pt idx="6">
                  <c:v>1.515424383</c:v>
                </c:pt>
                <c:pt idx="7">
                  <c:v>9.9427028459999995</c:v>
                </c:pt>
                <c:pt idx="8">
                  <c:v>8.6840031559999993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A-D138-3247-918F-5FC0AB40FAA4}"/>
            </c:ext>
          </c:extLst>
        </c:ser>
        <c:ser>
          <c:idx val="33"/>
          <c:order val="11"/>
          <c:marker>
            <c:symbol val="none"/>
          </c:marker>
          <c:val>
            <c:numRef>
              <c:f>WEKA_Reduced_revised_zfNGbrain_!$N$35:$V$35</c:f>
              <c:numCache>
                <c:formatCode>General</c:formatCode>
                <c:ptCount val="9"/>
                <c:pt idx="0">
                  <c:v>0.33059492299999998</c:v>
                </c:pt>
                <c:pt idx="1">
                  <c:v>20.664522699999999</c:v>
                </c:pt>
                <c:pt idx="2">
                  <c:v>0</c:v>
                </c:pt>
                <c:pt idx="3">
                  <c:v>0.43631931899999998</c:v>
                </c:pt>
                <c:pt idx="4">
                  <c:v>4.3898860810000002</c:v>
                </c:pt>
                <c:pt idx="5">
                  <c:v>0.35075672400000002</c:v>
                </c:pt>
                <c:pt idx="6">
                  <c:v>2.2406672439999999</c:v>
                </c:pt>
                <c:pt idx="7">
                  <c:v>25.26456009</c:v>
                </c:pt>
                <c:pt idx="8">
                  <c:v>36.807496219999997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B-D138-3247-918F-5FC0AB40FAA4}"/>
            </c:ext>
          </c:extLst>
        </c:ser>
        <c:ser>
          <c:idx val="34"/>
          <c:order val="12"/>
          <c:marker>
            <c:symbol val="none"/>
          </c:marker>
          <c:val>
            <c:numRef>
              <c:f>WEKA_Reduced_revised_zfNGbrain_!$N$36:$V$36</c:f>
              <c:numCache>
                <c:formatCode>General</c:formatCode>
                <c:ptCount val="9"/>
                <c:pt idx="0">
                  <c:v>0.32449545200000002</c:v>
                </c:pt>
                <c:pt idx="1">
                  <c:v>19.813906190000001</c:v>
                </c:pt>
                <c:pt idx="2">
                  <c:v>0</c:v>
                </c:pt>
                <c:pt idx="3">
                  <c:v>0.77087656800000004</c:v>
                </c:pt>
                <c:pt idx="4">
                  <c:v>11.176130629999999</c:v>
                </c:pt>
                <c:pt idx="5">
                  <c:v>0.41040595299999999</c:v>
                </c:pt>
                <c:pt idx="6">
                  <c:v>1.8927047889999999</c:v>
                </c:pt>
                <c:pt idx="7">
                  <c:v>18.663095859999999</c:v>
                </c:pt>
                <c:pt idx="8">
                  <c:v>18.188504290000001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C-D138-3247-918F-5FC0AB40FAA4}"/>
            </c:ext>
          </c:extLst>
        </c:ser>
        <c:ser>
          <c:idx val="35"/>
          <c:order val="13"/>
          <c:marker>
            <c:symbol val="none"/>
          </c:marker>
          <c:val>
            <c:numRef>
              <c:f>WEKA_Reduced_revised_zfNGbrain_!$N$37:$V$37</c:f>
              <c:numCache>
                <c:formatCode>General</c:formatCode>
                <c:ptCount val="9"/>
                <c:pt idx="0">
                  <c:v>0.38660498799999998</c:v>
                </c:pt>
                <c:pt idx="1">
                  <c:v>18.445536730000001</c:v>
                </c:pt>
                <c:pt idx="2">
                  <c:v>0</c:v>
                </c:pt>
                <c:pt idx="3">
                  <c:v>0.86795831400000001</c:v>
                </c:pt>
                <c:pt idx="4">
                  <c:v>9.4158796559999995</c:v>
                </c:pt>
                <c:pt idx="5">
                  <c:v>0.42836410800000002</c:v>
                </c:pt>
                <c:pt idx="6">
                  <c:v>0.697670346</c:v>
                </c:pt>
                <c:pt idx="7">
                  <c:v>12.72148769</c:v>
                </c:pt>
                <c:pt idx="8">
                  <c:v>13.31355931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D-D138-3247-918F-5FC0AB40FAA4}"/>
            </c:ext>
          </c:extLst>
        </c:ser>
        <c:ser>
          <c:idx val="36"/>
          <c:order val="14"/>
          <c:marker>
            <c:symbol val="none"/>
          </c:marker>
          <c:val>
            <c:numRef>
              <c:f>WEKA_Reduced_revised_zfNGbrain_!$N$38:$V$38</c:f>
              <c:numCache>
                <c:formatCode>General</c:formatCode>
                <c:ptCount val="9"/>
                <c:pt idx="0">
                  <c:v>0.71704597400000003</c:v>
                </c:pt>
                <c:pt idx="1">
                  <c:v>19.679866659999998</c:v>
                </c:pt>
                <c:pt idx="2">
                  <c:v>0</c:v>
                </c:pt>
                <c:pt idx="3">
                  <c:v>1.203110669</c:v>
                </c:pt>
                <c:pt idx="4">
                  <c:v>5.3991181279999996</c:v>
                </c:pt>
                <c:pt idx="5">
                  <c:v>1.1939866589999999</c:v>
                </c:pt>
                <c:pt idx="6">
                  <c:v>0.59421300099999996</c:v>
                </c:pt>
                <c:pt idx="7">
                  <c:v>23.479200809999998</c:v>
                </c:pt>
                <c:pt idx="8">
                  <c:v>35.795265030000003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E-D138-3247-918F-5FC0AB40FAA4}"/>
            </c:ext>
          </c:extLst>
        </c:ser>
        <c:ser>
          <c:idx val="37"/>
          <c:order val="15"/>
          <c:marker>
            <c:symbol val="none"/>
          </c:marker>
          <c:val>
            <c:numRef>
              <c:f>WEKA_Reduced_revised_zfNGbrain_!$N$39:$V$39</c:f>
              <c:numCache>
                <c:formatCode>General</c:formatCode>
                <c:ptCount val="9"/>
                <c:pt idx="0">
                  <c:v>0.130099881</c:v>
                </c:pt>
                <c:pt idx="1">
                  <c:v>19.373828499999998</c:v>
                </c:pt>
                <c:pt idx="2">
                  <c:v>0</c:v>
                </c:pt>
                <c:pt idx="3">
                  <c:v>1.117035563</c:v>
                </c:pt>
                <c:pt idx="4">
                  <c:v>9.6061238329999998</c:v>
                </c:pt>
                <c:pt idx="5">
                  <c:v>1.1503523529999999</c:v>
                </c:pt>
                <c:pt idx="6">
                  <c:v>0.69356031699999998</c:v>
                </c:pt>
                <c:pt idx="7">
                  <c:v>12.957401190000001</c:v>
                </c:pt>
                <c:pt idx="8">
                  <c:v>12.95581028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F-D138-3247-918F-5FC0AB40FAA4}"/>
            </c:ext>
          </c:extLst>
        </c:ser>
        <c:ser>
          <c:idx val="38"/>
          <c:order val="16"/>
          <c:marker>
            <c:symbol val="none"/>
          </c:marker>
          <c:val>
            <c:numRef>
              <c:f>WEKA_Reduced_revised_zfNGbrain_!$N$40:$V$40</c:f>
              <c:numCache>
                <c:formatCode>General</c:formatCode>
                <c:ptCount val="9"/>
                <c:pt idx="0">
                  <c:v>0.239173361</c:v>
                </c:pt>
                <c:pt idx="1">
                  <c:v>19.52980569</c:v>
                </c:pt>
                <c:pt idx="2">
                  <c:v>0</c:v>
                </c:pt>
                <c:pt idx="3">
                  <c:v>1.0249870329999999</c:v>
                </c:pt>
                <c:pt idx="4">
                  <c:v>4.4932374389999996</c:v>
                </c:pt>
                <c:pt idx="5">
                  <c:v>1.8482813309999999</c:v>
                </c:pt>
                <c:pt idx="6">
                  <c:v>0.96392028900000004</c:v>
                </c:pt>
                <c:pt idx="7">
                  <c:v>18.827647689999999</c:v>
                </c:pt>
                <c:pt idx="8">
                  <c:v>29.508237940000001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0-D138-3247-918F-5FC0AB40FAA4}"/>
            </c:ext>
          </c:extLst>
        </c:ser>
        <c:ser>
          <c:idx val="39"/>
          <c:order val="17"/>
          <c:marker>
            <c:symbol val="none"/>
          </c:marker>
          <c:val>
            <c:numRef>
              <c:f>WEKA_Reduced_revised_zfNGbrain_!$N$41:$V$41</c:f>
              <c:numCache>
                <c:formatCode>General</c:formatCode>
                <c:ptCount val="9"/>
                <c:pt idx="0">
                  <c:v>5.3505944999999999E-2</c:v>
                </c:pt>
                <c:pt idx="1">
                  <c:v>19.39848018</c:v>
                </c:pt>
                <c:pt idx="2">
                  <c:v>0</c:v>
                </c:pt>
                <c:pt idx="3">
                  <c:v>0.21916500799999999</c:v>
                </c:pt>
                <c:pt idx="4">
                  <c:v>8.6905690329999992</c:v>
                </c:pt>
                <c:pt idx="5">
                  <c:v>0.22100061800000001</c:v>
                </c:pt>
                <c:pt idx="6">
                  <c:v>0.913809117</c:v>
                </c:pt>
                <c:pt idx="7">
                  <c:v>14.94520928</c:v>
                </c:pt>
                <c:pt idx="8">
                  <c:v>16.085208049999999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1-D138-3247-918F-5FC0AB40FAA4}"/>
            </c:ext>
          </c:extLst>
        </c:ser>
        <c:ser>
          <c:idx val="40"/>
          <c:order val="18"/>
          <c:marker>
            <c:symbol val="none"/>
          </c:marker>
          <c:val>
            <c:numRef>
              <c:f>WEKA_Reduced_revised_zfNGbrain_!$N$42:$V$42</c:f>
              <c:numCache>
                <c:formatCode>General</c:formatCode>
                <c:ptCount val="9"/>
                <c:pt idx="0">
                  <c:v>0.13643962700000001</c:v>
                </c:pt>
                <c:pt idx="1">
                  <c:v>20.047101739999999</c:v>
                </c:pt>
                <c:pt idx="2">
                  <c:v>0</c:v>
                </c:pt>
                <c:pt idx="3">
                  <c:v>0.44927004300000001</c:v>
                </c:pt>
                <c:pt idx="4">
                  <c:v>4.8053085170000003</c:v>
                </c:pt>
                <c:pt idx="5">
                  <c:v>0.56419649000000005</c:v>
                </c:pt>
                <c:pt idx="6">
                  <c:v>1.126998425</c:v>
                </c:pt>
                <c:pt idx="7">
                  <c:v>23.265114969999999</c:v>
                </c:pt>
                <c:pt idx="8">
                  <c:v>34.279354359999999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2-D138-3247-918F-5FC0AB40FAA4}"/>
            </c:ext>
          </c:extLst>
        </c:ser>
        <c:ser>
          <c:idx val="41"/>
          <c:order val="19"/>
          <c:marker>
            <c:symbol val="none"/>
          </c:marker>
          <c:val>
            <c:numRef>
              <c:f>WEKA_Reduced_revised_zfNGbrain_!$N$43:$V$43</c:f>
              <c:numCache>
                <c:formatCode>General</c:formatCode>
                <c:ptCount val="9"/>
                <c:pt idx="0">
                  <c:v>9.3841814999999995E-2</c:v>
                </c:pt>
                <c:pt idx="1">
                  <c:v>19.37155186</c:v>
                </c:pt>
                <c:pt idx="2">
                  <c:v>0</c:v>
                </c:pt>
                <c:pt idx="3">
                  <c:v>0.152359093</c:v>
                </c:pt>
                <c:pt idx="4">
                  <c:v>9.9026566070000008</c:v>
                </c:pt>
                <c:pt idx="5">
                  <c:v>0.141966907</c:v>
                </c:pt>
                <c:pt idx="6">
                  <c:v>1.586799576</c:v>
                </c:pt>
                <c:pt idx="7">
                  <c:v>16.471664109999999</c:v>
                </c:pt>
                <c:pt idx="8">
                  <c:v>17.13495258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3-D138-3247-918F-5FC0AB40FAA4}"/>
            </c:ext>
          </c:extLst>
        </c:ser>
        <c:ser>
          <c:idx val="42"/>
          <c:order val="20"/>
          <c:marker>
            <c:symbol val="none"/>
          </c:marker>
          <c:val>
            <c:numRef>
              <c:f>WEKA_Reduced_revised_zfNGbrain_!$N$44:$V$44</c:f>
              <c:numCache>
                <c:formatCode>General</c:formatCode>
                <c:ptCount val="9"/>
                <c:pt idx="0">
                  <c:v>0.163722652</c:v>
                </c:pt>
                <c:pt idx="1">
                  <c:v>19.467115740000001</c:v>
                </c:pt>
                <c:pt idx="2">
                  <c:v>0</c:v>
                </c:pt>
                <c:pt idx="3">
                  <c:v>0.34928251399999999</c:v>
                </c:pt>
                <c:pt idx="4">
                  <c:v>4.8565997760000004</c:v>
                </c:pt>
                <c:pt idx="5">
                  <c:v>0.206762314</c:v>
                </c:pt>
                <c:pt idx="6">
                  <c:v>1.545663928</c:v>
                </c:pt>
                <c:pt idx="7">
                  <c:v>23.668041639999998</c:v>
                </c:pt>
                <c:pt idx="8">
                  <c:v>34.222063910000003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4-D138-3247-918F-5FC0AB40FAA4}"/>
            </c:ext>
          </c:extLst>
        </c:ser>
        <c:ser>
          <c:idx val="43"/>
          <c:order val="21"/>
          <c:marker>
            <c:symbol val="none"/>
          </c:marker>
          <c:val>
            <c:numRef>
              <c:f>WEKA_Reduced_revised_zfNGbrain_!$N$45:$V$45</c:f>
              <c:numCache>
                <c:formatCode>General</c:formatCode>
                <c:ptCount val="9"/>
                <c:pt idx="0">
                  <c:v>9.7226810999999996E-2</c:v>
                </c:pt>
                <c:pt idx="1">
                  <c:v>18.49361103</c:v>
                </c:pt>
                <c:pt idx="2">
                  <c:v>0</c:v>
                </c:pt>
                <c:pt idx="3">
                  <c:v>0.22187404899999999</c:v>
                </c:pt>
                <c:pt idx="4">
                  <c:v>9.2282269620000008</c:v>
                </c:pt>
                <c:pt idx="5">
                  <c:v>0.184041807</c:v>
                </c:pt>
                <c:pt idx="6">
                  <c:v>1.405453267</c:v>
                </c:pt>
                <c:pt idx="7">
                  <c:v>18.54858505</c:v>
                </c:pt>
                <c:pt idx="8">
                  <c:v>17.749488719999999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5-D138-3247-918F-5FC0AB40FAA4}"/>
            </c:ext>
          </c:extLst>
        </c:ser>
        <c:ser>
          <c:idx val="0"/>
          <c:order val="22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WEKA_Reduced_revised_zfNGbrain_!$N$46:$V$46</c:f>
              <c:numCache>
                <c:formatCode>General</c:formatCode>
                <c:ptCount val="9"/>
                <c:pt idx="0">
                  <c:v>0.16187884799999999</c:v>
                </c:pt>
                <c:pt idx="1">
                  <c:v>18.860238280000001</c:v>
                </c:pt>
                <c:pt idx="2">
                  <c:v>0</c:v>
                </c:pt>
                <c:pt idx="3">
                  <c:v>0.47245204600000001</c:v>
                </c:pt>
                <c:pt idx="4">
                  <c:v>4.627746492</c:v>
                </c:pt>
                <c:pt idx="5">
                  <c:v>0.25254993599999997</c:v>
                </c:pt>
                <c:pt idx="6">
                  <c:v>1.4996915150000001</c:v>
                </c:pt>
                <c:pt idx="7">
                  <c:v>24.22653966</c:v>
                </c:pt>
                <c:pt idx="8">
                  <c:v>34.341193820000001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6-D138-3247-918F-5FC0AB40FAA4}"/>
            </c:ext>
          </c:extLst>
        </c:ser>
        <c:ser>
          <c:idx val="1"/>
          <c:order val="23"/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WEKA_Reduced_revised_zfNGbrain_!$N$47:$V$47</c:f>
              <c:numCache>
                <c:formatCode>General</c:formatCode>
                <c:ptCount val="9"/>
                <c:pt idx="0">
                  <c:v>7.7465935999999999E-2</c:v>
                </c:pt>
                <c:pt idx="1">
                  <c:v>19.865772539999998</c:v>
                </c:pt>
                <c:pt idx="2">
                  <c:v>0</c:v>
                </c:pt>
                <c:pt idx="3">
                  <c:v>0.20452790400000001</c:v>
                </c:pt>
                <c:pt idx="4">
                  <c:v>11.437535929999999</c:v>
                </c:pt>
                <c:pt idx="5">
                  <c:v>0.265995023</c:v>
                </c:pt>
                <c:pt idx="6">
                  <c:v>1.8441306850000001</c:v>
                </c:pt>
                <c:pt idx="7">
                  <c:v>18.433099680000002</c:v>
                </c:pt>
                <c:pt idx="8">
                  <c:v>19.497514649999999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7-D138-3247-918F-5FC0AB40FAA4}"/>
            </c:ext>
          </c:extLst>
        </c:ser>
        <c:ser>
          <c:idx val="2"/>
          <c:order val="24"/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val>
            <c:numRef>
              <c:f>WEKA_Reduced_revised_zfNGbrain_!$N$48:$V$48</c:f>
              <c:numCache>
                <c:formatCode>General</c:formatCode>
                <c:ptCount val="9"/>
                <c:pt idx="0">
                  <c:v>0.15390815499999999</c:v>
                </c:pt>
                <c:pt idx="1">
                  <c:v>21.329935160000002</c:v>
                </c:pt>
                <c:pt idx="2">
                  <c:v>0</c:v>
                </c:pt>
                <c:pt idx="3">
                  <c:v>0.38144928</c:v>
                </c:pt>
                <c:pt idx="4">
                  <c:v>5.0264373300000003</c:v>
                </c:pt>
                <c:pt idx="5">
                  <c:v>0.40697329199999999</c:v>
                </c:pt>
                <c:pt idx="6">
                  <c:v>2.417469681</c:v>
                </c:pt>
                <c:pt idx="7">
                  <c:v>27.971426409999999</c:v>
                </c:pt>
                <c:pt idx="8">
                  <c:v>38.932508669999997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8-D138-3247-918F-5FC0AB40FAA4}"/>
            </c:ext>
          </c:extLst>
        </c:ser>
        <c:ser>
          <c:idx val="3"/>
          <c:order val="25"/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val>
            <c:numRef>
              <c:f>WEKA_Reduced_revised_zfNGbrain_!$N$49:$V$49</c:f>
              <c:numCache>
                <c:formatCode>General</c:formatCode>
                <c:ptCount val="9"/>
                <c:pt idx="0">
                  <c:v>6.0602099999999999E-2</c:v>
                </c:pt>
                <c:pt idx="1">
                  <c:v>19.556453489999999</c:v>
                </c:pt>
                <c:pt idx="2">
                  <c:v>0</c:v>
                </c:pt>
                <c:pt idx="3">
                  <c:v>0.50843846699999995</c:v>
                </c:pt>
                <c:pt idx="4">
                  <c:v>11.569021660000001</c:v>
                </c:pt>
                <c:pt idx="5">
                  <c:v>0.52523958500000001</c:v>
                </c:pt>
                <c:pt idx="6">
                  <c:v>2.042328243</c:v>
                </c:pt>
                <c:pt idx="7">
                  <c:v>21.261692100000001</c:v>
                </c:pt>
                <c:pt idx="8">
                  <c:v>21.70789482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9-D138-3247-918F-5FC0AB40FAA4}"/>
            </c:ext>
          </c:extLst>
        </c:ser>
        <c:ser>
          <c:idx val="4"/>
          <c:order val="26"/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val>
            <c:numRef>
              <c:f>WEKA_Reduced_revised_zfNGbrain_!$N$50:$V$50</c:f>
              <c:numCache>
                <c:formatCode>General</c:formatCode>
                <c:ptCount val="9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4.9533260879999998</c:v>
                </c:pt>
                <c:pt idx="4">
                  <c:v>7.4407246459999996</c:v>
                </c:pt>
                <c:pt idx="5">
                  <c:v>2.5808534299999999</c:v>
                </c:pt>
                <c:pt idx="6">
                  <c:v>2.2915382289999999</c:v>
                </c:pt>
                <c:pt idx="7">
                  <c:v>25.176323140000001</c:v>
                </c:pt>
                <c:pt idx="8">
                  <c:v>34.247743270000001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A-D138-3247-918F-5FC0AB40FAA4}"/>
            </c:ext>
          </c:extLst>
        </c:ser>
        <c:ser>
          <c:idx val="5"/>
          <c:order val="27"/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val>
            <c:numRef>
              <c:f>WEKA_Reduced_revised_zfNGbrain_!$N$51:$V$51</c:f>
              <c:numCache>
                <c:formatCode>General</c:formatCode>
                <c:ptCount val="9"/>
                <c:pt idx="0">
                  <c:v>1.3386451720000001</c:v>
                </c:pt>
                <c:pt idx="1">
                  <c:v>19.769300869999999</c:v>
                </c:pt>
                <c:pt idx="2">
                  <c:v>0.203810988</c:v>
                </c:pt>
                <c:pt idx="3">
                  <c:v>1.224420455</c:v>
                </c:pt>
                <c:pt idx="4">
                  <c:v>8.4836022680000003</c:v>
                </c:pt>
                <c:pt idx="5">
                  <c:v>0.937742187</c:v>
                </c:pt>
                <c:pt idx="6">
                  <c:v>0.49168400899999998</c:v>
                </c:pt>
                <c:pt idx="7">
                  <c:v>6.1342194640000001</c:v>
                </c:pt>
                <c:pt idx="8">
                  <c:v>10.690109769999999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B-D138-3247-918F-5FC0AB40FAA4}"/>
            </c:ext>
          </c:extLst>
        </c:ser>
        <c:ser>
          <c:idx val="6"/>
          <c:order val="28"/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val>
            <c:numRef>
              <c:f>WEKA_Reduced_revised_zfNGbrain_!$N$52:$V$52</c:f>
              <c:numCache>
                <c:formatCode>General</c:formatCode>
                <c:ptCount val="9"/>
                <c:pt idx="0">
                  <c:v>0.53375112400000002</c:v>
                </c:pt>
                <c:pt idx="1">
                  <c:v>19.12925736</c:v>
                </c:pt>
                <c:pt idx="2">
                  <c:v>0</c:v>
                </c:pt>
                <c:pt idx="3">
                  <c:v>1.1050692900000001</c:v>
                </c:pt>
                <c:pt idx="4">
                  <c:v>8.7134751379999997</c:v>
                </c:pt>
                <c:pt idx="5">
                  <c:v>0.73204409599999998</c:v>
                </c:pt>
                <c:pt idx="6">
                  <c:v>0.97349480700000002</c:v>
                </c:pt>
                <c:pt idx="7">
                  <c:v>7.9363749239999999</c:v>
                </c:pt>
                <c:pt idx="8">
                  <c:v>11.95522261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C-D138-3247-918F-5FC0AB40FAA4}"/>
            </c:ext>
          </c:extLst>
        </c:ser>
        <c:ser>
          <c:idx val="7"/>
          <c:order val="29"/>
          <c:spPr>
            <a:ln w="28575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val>
            <c:numRef>
              <c:f>WEKA_Reduced_revised_zfNGbrain_!$N$53:$V$53</c:f>
              <c:numCache>
                <c:formatCode>General</c:formatCode>
                <c:ptCount val="9"/>
                <c:pt idx="0">
                  <c:v>0.71081193600000003</c:v>
                </c:pt>
                <c:pt idx="1">
                  <c:v>19.94707476</c:v>
                </c:pt>
                <c:pt idx="2">
                  <c:v>0.14227740799999999</c:v>
                </c:pt>
                <c:pt idx="3">
                  <c:v>1.7828802690000001</c:v>
                </c:pt>
                <c:pt idx="4">
                  <c:v>10.310097109999999</c:v>
                </c:pt>
                <c:pt idx="5">
                  <c:v>0.91649644799999996</c:v>
                </c:pt>
                <c:pt idx="6">
                  <c:v>2.0748974329999998</c:v>
                </c:pt>
                <c:pt idx="7">
                  <c:v>10.58149976</c:v>
                </c:pt>
                <c:pt idx="8">
                  <c:v>13.41370721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D-D138-3247-918F-5FC0AB40FAA4}"/>
            </c:ext>
          </c:extLst>
        </c:ser>
        <c:ser>
          <c:idx val="8"/>
          <c:order val="30"/>
          <c:spPr>
            <a:ln w="28575" cap="rnd">
              <a:solidFill>
                <a:schemeClr val="accent3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val>
            <c:numRef>
              <c:f>WEKA_Reduced_revised_zfNGbrain_!$N$54:$V$54</c:f>
              <c:numCache>
                <c:formatCode>General</c:formatCode>
                <c:ptCount val="9"/>
                <c:pt idx="0">
                  <c:v>2.1373465089999999</c:v>
                </c:pt>
                <c:pt idx="1">
                  <c:v>20.108577409999999</c:v>
                </c:pt>
                <c:pt idx="2">
                  <c:v>0</c:v>
                </c:pt>
                <c:pt idx="3">
                  <c:v>4.3347952870000004</c:v>
                </c:pt>
                <c:pt idx="4">
                  <c:v>14.295916760000001</c:v>
                </c:pt>
                <c:pt idx="5">
                  <c:v>2.6916140259999999</c:v>
                </c:pt>
                <c:pt idx="6">
                  <c:v>0.98573690199999997</c:v>
                </c:pt>
                <c:pt idx="7">
                  <c:v>7.8736460539999999</c:v>
                </c:pt>
                <c:pt idx="8">
                  <c:v>12.29520129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E-D138-3247-918F-5FC0AB40FAA4}"/>
            </c:ext>
          </c:extLst>
        </c:ser>
        <c:ser>
          <c:idx val="9"/>
          <c:order val="31"/>
          <c:spPr>
            <a:ln w="28575" cap="rnd">
              <a:solidFill>
                <a:schemeClr val="accent4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val>
            <c:numRef>
              <c:f>WEKA_Reduced_revised_zfNGbrain_!$N$55:$V$55</c:f>
              <c:numCache>
                <c:formatCode>General</c:formatCode>
                <c:ptCount val="9"/>
                <c:pt idx="0">
                  <c:v>0.92821377100000002</c:v>
                </c:pt>
                <c:pt idx="1">
                  <c:v>19.286378930000001</c:v>
                </c:pt>
                <c:pt idx="2">
                  <c:v>0</c:v>
                </c:pt>
                <c:pt idx="3">
                  <c:v>2.929807829</c:v>
                </c:pt>
                <c:pt idx="4">
                  <c:v>9.7130249769999999</c:v>
                </c:pt>
                <c:pt idx="5">
                  <c:v>1.6771622390000001</c:v>
                </c:pt>
                <c:pt idx="6">
                  <c:v>0.53901911499999999</c:v>
                </c:pt>
                <c:pt idx="7">
                  <c:v>7.1687085530000001</c:v>
                </c:pt>
                <c:pt idx="8">
                  <c:v>12.418133279999999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F-D138-3247-918F-5FC0AB40FAA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75367407"/>
        <c:axId val="575369055"/>
      </c:lineChart>
      <c:catAx>
        <c:axId val="57536740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575369055"/>
        <c:crosses val="autoZero"/>
        <c:auto val="1"/>
        <c:lblAlgn val="ctr"/>
        <c:lblOffset val="100"/>
        <c:noMultiLvlLbl val="0"/>
      </c:catAx>
      <c:valAx>
        <c:axId val="575369055"/>
        <c:scaling>
          <c:orientation val="minMax"/>
          <c:max val="1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575367407"/>
        <c:crosses val="autoZero"/>
        <c:crossBetween val="between"/>
        <c:majorUnit val="20"/>
      </c:valAx>
    </c:plotArea>
    <c:plotVisOnly val="1"/>
    <c:dispBlanksAs val="gap"/>
    <c:showDLblsOverMax val="0"/>
  </c:chart>
  <c:txPr>
    <a:bodyPr/>
    <a:lstStyle/>
    <a:p>
      <a:pPr>
        <a:defRPr/>
      </a:pPr>
      <a:endParaRPr lang="zh-TW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" altLang="zh-TW"/>
              <a:t>F1H6N4S1</a:t>
            </a:r>
            <a:endParaRPr lang="zh-TW" altLang="en-US"/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22"/>
          <c:order val="0"/>
          <c:marker>
            <c:symbol val="none"/>
          </c:marker>
          <c:val>
            <c:numRef>
              <c:f>WEKA_Reduced_revised_zfNGbrain_!$N$56:$V$56</c:f>
              <c:numCache>
                <c:formatCode>General</c:formatCode>
                <c:ptCount val="9"/>
                <c:pt idx="0">
                  <c:v>2.698287063</c:v>
                </c:pt>
                <c:pt idx="1">
                  <c:v>19.305634489999999</c:v>
                </c:pt>
                <c:pt idx="2">
                  <c:v>0.50410676099999996</c:v>
                </c:pt>
                <c:pt idx="3">
                  <c:v>6.6564095329999997</c:v>
                </c:pt>
                <c:pt idx="4">
                  <c:v>6.2039285990000002</c:v>
                </c:pt>
                <c:pt idx="5">
                  <c:v>0.76895209899999994</c:v>
                </c:pt>
                <c:pt idx="6">
                  <c:v>0.41611375299999998</c:v>
                </c:pt>
                <c:pt idx="7">
                  <c:v>18.359773860000001</c:v>
                </c:pt>
                <c:pt idx="8">
                  <c:v>22.955509580000001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491-154D-9CAA-3D1D767C3559}"/>
            </c:ext>
          </c:extLst>
        </c:ser>
        <c:ser>
          <c:idx val="23"/>
          <c:order val="1"/>
          <c:marker>
            <c:symbol val="none"/>
          </c:marker>
          <c:val>
            <c:numRef>
              <c:f>WEKA_Reduced_revised_zfNGbrain_!$N$57:$V$57</c:f>
              <c:numCache>
                <c:formatCode>General</c:formatCode>
                <c:ptCount val="9"/>
                <c:pt idx="0">
                  <c:v>0.91702541599999998</c:v>
                </c:pt>
                <c:pt idx="1">
                  <c:v>19.077795429999998</c:v>
                </c:pt>
                <c:pt idx="2">
                  <c:v>0.128237355</c:v>
                </c:pt>
                <c:pt idx="3">
                  <c:v>1.1657160710000001</c:v>
                </c:pt>
                <c:pt idx="4">
                  <c:v>8.4811397480000004</c:v>
                </c:pt>
                <c:pt idx="5">
                  <c:v>0.32072714400000002</c:v>
                </c:pt>
                <c:pt idx="6">
                  <c:v>0.40722150099999999</c:v>
                </c:pt>
                <c:pt idx="7">
                  <c:v>8.4714437399999998</c:v>
                </c:pt>
                <c:pt idx="8">
                  <c:v>7.2797753470000002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0491-154D-9CAA-3D1D767C3559}"/>
            </c:ext>
          </c:extLst>
        </c:ser>
        <c:ser>
          <c:idx val="24"/>
          <c:order val="2"/>
          <c:marker>
            <c:symbol val="none"/>
          </c:marker>
          <c:val>
            <c:numRef>
              <c:f>WEKA_Reduced_revised_zfNGbrain_!$N$58:$V$58</c:f>
              <c:numCache>
                <c:formatCode>General</c:formatCode>
                <c:ptCount val="9"/>
                <c:pt idx="0">
                  <c:v>1.3235144459999999</c:v>
                </c:pt>
                <c:pt idx="1">
                  <c:v>20.096587549999999</c:v>
                </c:pt>
                <c:pt idx="2">
                  <c:v>0</c:v>
                </c:pt>
                <c:pt idx="3">
                  <c:v>4.1865561810000003</c:v>
                </c:pt>
                <c:pt idx="4">
                  <c:v>5.7049131319999997</c:v>
                </c:pt>
                <c:pt idx="5">
                  <c:v>1.204706321</c:v>
                </c:pt>
                <c:pt idx="6">
                  <c:v>0.99645943800000003</c:v>
                </c:pt>
                <c:pt idx="7">
                  <c:v>19.222283000000001</c:v>
                </c:pt>
                <c:pt idx="8">
                  <c:v>22.69528828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0491-154D-9CAA-3D1D767C3559}"/>
            </c:ext>
          </c:extLst>
        </c:ser>
        <c:ser>
          <c:idx val="25"/>
          <c:order val="3"/>
          <c:marker>
            <c:symbol val="none"/>
          </c:marker>
          <c:val>
            <c:numRef>
              <c:f>WEKA_Reduced_revised_zfNGbrain_!$N$59:$V$59</c:f>
              <c:numCache>
                <c:formatCode>General</c:formatCode>
                <c:ptCount val="9"/>
                <c:pt idx="0">
                  <c:v>0.47754930099999998</c:v>
                </c:pt>
                <c:pt idx="1">
                  <c:v>19.265363220000001</c:v>
                </c:pt>
                <c:pt idx="2">
                  <c:v>7.8318022000000001E-2</c:v>
                </c:pt>
                <c:pt idx="3">
                  <c:v>0.82018654000000002</c:v>
                </c:pt>
                <c:pt idx="4">
                  <c:v>8.4024480930000003</c:v>
                </c:pt>
                <c:pt idx="5">
                  <c:v>0.43006210900000003</c:v>
                </c:pt>
                <c:pt idx="6">
                  <c:v>1.0034514940000001</c:v>
                </c:pt>
                <c:pt idx="7">
                  <c:v>12.64440085</c:v>
                </c:pt>
                <c:pt idx="8">
                  <c:v>8.6154469769999995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0491-154D-9CAA-3D1D767C3559}"/>
            </c:ext>
          </c:extLst>
        </c:ser>
        <c:ser>
          <c:idx val="26"/>
          <c:order val="4"/>
          <c:marker>
            <c:symbol val="none"/>
          </c:marker>
          <c:val>
            <c:numRef>
              <c:f>WEKA_Reduced_revised_zfNGbrain_!$N$60:$V$60</c:f>
              <c:numCache>
                <c:formatCode>General</c:formatCode>
                <c:ptCount val="9"/>
                <c:pt idx="0">
                  <c:v>0.65244284500000005</c:v>
                </c:pt>
                <c:pt idx="1">
                  <c:v>19.555765130000001</c:v>
                </c:pt>
                <c:pt idx="2">
                  <c:v>0</c:v>
                </c:pt>
                <c:pt idx="3">
                  <c:v>1.199981808</c:v>
                </c:pt>
                <c:pt idx="4">
                  <c:v>4.1518727289999999</c:v>
                </c:pt>
                <c:pt idx="5">
                  <c:v>0.37576335100000002</c:v>
                </c:pt>
                <c:pt idx="6">
                  <c:v>1.593774563</c:v>
                </c:pt>
                <c:pt idx="7">
                  <c:v>22.018632449999998</c:v>
                </c:pt>
                <c:pt idx="8">
                  <c:v>28.674083670000002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0491-154D-9CAA-3D1D767C3559}"/>
            </c:ext>
          </c:extLst>
        </c:ser>
        <c:ser>
          <c:idx val="27"/>
          <c:order val="5"/>
          <c:marker>
            <c:symbol val="none"/>
          </c:marker>
          <c:val>
            <c:numRef>
              <c:f>WEKA_Reduced_revised_zfNGbrain_!$N$61:$V$61</c:f>
              <c:numCache>
                <c:formatCode>General</c:formatCode>
                <c:ptCount val="9"/>
                <c:pt idx="0">
                  <c:v>0.97967746700000002</c:v>
                </c:pt>
                <c:pt idx="1">
                  <c:v>20.021047589999998</c:v>
                </c:pt>
                <c:pt idx="2">
                  <c:v>0</c:v>
                </c:pt>
                <c:pt idx="3">
                  <c:v>4.6422369000000003</c:v>
                </c:pt>
                <c:pt idx="4">
                  <c:v>5.0179112420000003</c:v>
                </c:pt>
                <c:pt idx="5">
                  <c:v>3.5663300250000001</c:v>
                </c:pt>
                <c:pt idx="6">
                  <c:v>1.8751530810000001</c:v>
                </c:pt>
                <c:pt idx="7">
                  <c:v>20.585129519999999</c:v>
                </c:pt>
                <c:pt idx="8">
                  <c:v>27.357613520000001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0491-154D-9CAA-3D1D767C3559}"/>
            </c:ext>
          </c:extLst>
        </c:ser>
        <c:ser>
          <c:idx val="28"/>
          <c:order val="6"/>
          <c:marker>
            <c:symbol val="none"/>
          </c:marker>
          <c:val>
            <c:numRef>
              <c:f>WEKA_Reduced_revised_zfNGbrain_!$N$62:$V$62</c:f>
              <c:numCache>
                <c:formatCode>General</c:formatCode>
                <c:ptCount val="9"/>
                <c:pt idx="0">
                  <c:v>2.5572797710000001</c:v>
                </c:pt>
                <c:pt idx="1">
                  <c:v>19.765208319999999</c:v>
                </c:pt>
                <c:pt idx="2">
                  <c:v>0</c:v>
                </c:pt>
                <c:pt idx="3">
                  <c:v>8.6463161720000006</c:v>
                </c:pt>
                <c:pt idx="4">
                  <c:v>6.7744380939999997</c:v>
                </c:pt>
                <c:pt idx="5">
                  <c:v>6.9234693439999999</c:v>
                </c:pt>
                <c:pt idx="6">
                  <c:v>0.66740278399999997</c:v>
                </c:pt>
                <c:pt idx="7">
                  <c:v>12.96575621</c:v>
                </c:pt>
                <c:pt idx="8">
                  <c:v>15.40336297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0491-154D-9CAA-3D1D767C3559}"/>
            </c:ext>
          </c:extLst>
        </c:ser>
        <c:ser>
          <c:idx val="29"/>
          <c:order val="7"/>
          <c:marker>
            <c:symbol val="none"/>
          </c:marker>
          <c:val>
            <c:numRef>
              <c:f>WEKA_Reduced_revised_zfNGbrain_!$N$63:$V$63</c:f>
              <c:numCache>
                <c:formatCode>General</c:formatCode>
                <c:ptCount val="9"/>
                <c:pt idx="0">
                  <c:v>0.88673567799999997</c:v>
                </c:pt>
                <c:pt idx="1">
                  <c:v>18.969334920000001</c:v>
                </c:pt>
                <c:pt idx="2">
                  <c:v>0.20139378999999999</c:v>
                </c:pt>
                <c:pt idx="3">
                  <c:v>3.0163474039999998</c:v>
                </c:pt>
                <c:pt idx="4">
                  <c:v>19.406121939999998</c:v>
                </c:pt>
                <c:pt idx="5">
                  <c:v>2.169263215</c:v>
                </c:pt>
                <c:pt idx="6">
                  <c:v>0.52263346300000002</c:v>
                </c:pt>
                <c:pt idx="7">
                  <c:v>9.2234352879999992</c:v>
                </c:pt>
                <c:pt idx="8">
                  <c:v>7.1063389819999996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0491-154D-9CAA-3D1D767C3559}"/>
            </c:ext>
          </c:extLst>
        </c:ser>
        <c:ser>
          <c:idx val="30"/>
          <c:order val="8"/>
          <c:marker>
            <c:symbol val="none"/>
          </c:marker>
          <c:val>
            <c:numRef>
              <c:f>WEKA_Reduced_revised_zfNGbrain_!$N$64:$V$64</c:f>
              <c:numCache>
                <c:formatCode>General</c:formatCode>
                <c:ptCount val="9"/>
                <c:pt idx="0">
                  <c:v>0.27472084499999999</c:v>
                </c:pt>
                <c:pt idx="1">
                  <c:v>19.011418920000001</c:v>
                </c:pt>
                <c:pt idx="2">
                  <c:v>0</c:v>
                </c:pt>
                <c:pt idx="3">
                  <c:v>2.284700145</c:v>
                </c:pt>
                <c:pt idx="4">
                  <c:v>5.471943402</c:v>
                </c:pt>
                <c:pt idx="5">
                  <c:v>2.6221101789999999</c:v>
                </c:pt>
                <c:pt idx="6">
                  <c:v>0.39026095199999999</c:v>
                </c:pt>
                <c:pt idx="7">
                  <c:v>14.349303580000001</c:v>
                </c:pt>
                <c:pt idx="8">
                  <c:v>9.922787134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8-0491-154D-9CAA-3D1D767C3559}"/>
            </c:ext>
          </c:extLst>
        </c:ser>
        <c:ser>
          <c:idx val="31"/>
          <c:order val="9"/>
          <c:marker>
            <c:symbol val="none"/>
          </c:marker>
          <c:val>
            <c:numRef>
              <c:f>WEKA_Reduced_revised_zfNGbrain_!$N$65:$V$65</c:f>
              <c:numCache>
                <c:formatCode>General</c:formatCode>
                <c:ptCount val="9"/>
                <c:pt idx="0">
                  <c:v>0.15594282400000001</c:v>
                </c:pt>
                <c:pt idx="1">
                  <c:v>17.722002719999999</c:v>
                </c:pt>
                <c:pt idx="2">
                  <c:v>0</c:v>
                </c:pt>
                <c:pt idx="3">
                  <c:v>0.80811659400000002</c:v>
                </c:pt>
                <c:pt idx="4">
                  <c:v>19.81017958</c:v>
                </c:pt>
                <c:pt idx="5">
                  <c:v>0.57590858300000003</c:v>
                </c:pt>
                <c:pt idx="6">
                  <c:v>0.455002464</c:v>
                </c:pt>
                <c:pt idx="7">
                  <c:v>8.6126826059999999</c:v>
                </c:pt>
                <c:pt idx="8">
                  <c:v>6.0263057050000004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9-0491-154D-9CAA-3D1D767C3559}"/>
            </c:ext>
          </c:extLst>
        </c:ser>
        <c:ser>
          <c:idx val="32"/>
          <c:order val="10"/>
          <c:marker>
            <c:symbol val="none"/>
          </c:marker>
          <c:val>
            <c:numRef>
              <c:f>WEKA_Reduced_revised_zfNGbrain_!$N$66:$V$66</c:f>
              <c:numCache>
                <c:formatCode>General</c:formatCode>
                <c:ptCount val="9"/>
                <c:pt idx="0">
                  <c:v>0.27335074599999998</c:v>
                </c:pt>
                <c:pt idx="1">
                  <c:v>19.105039359999999</c:v>
                </c:pt>
                <c:pt idx="2">
                  <c:v>0</c:v>
                </c:pt>
                <c:pt idx="3">
                  <c:v>1.90443885</c:v>
                </c:pt>
                <c:pt idx="4">
                  <c:v>5.9102944710000003</c:v>
                </c:pt>
                <c:pt idx="5">
                  <c:v>1.8448379150000001</c:v>
                </c:pt>
                <c:pt idx="6">
                  <c:v>1.493776153</c:v>
                </c:pt>
                <c:pt idx="7">
                  <c:v>17.66043998</c:v>
                </c:pt>
                <c:pt idx="8">
                  <c:v>10.619062530000001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A-0491-154D-9CAA-3D1D767C3559}"/>
            </c:ext>
          </c:extLst>
        </c:ser>
        <c:ser>
          <c:idx val="33"/>
          <c:order val="11"/>
          <c:marker>
            <c:symbol val="none"/>
          </c:marker>
          <c:val>
            <c:numRef>
              <c:f>WEKA_Reduced_revised_zfNGbrain_!$N$67:$V$67</c:f>
              <c:numCache>
                <c:formatCode>General</c:formatCode>
                <c:ptCount val="9"/>
                <c:pt idx="0">
                  <c:v>0.50648494399999999</c:v>
                </c:pt>
                <c:pt idx="1">
                  <c:v>19.829655500000001</c:v>
                </c:pt>
                <c:pt idx="2">
                  <c:v>8.3386545000000006E-2</c:v>
                </c:pt>
                <c:pt idx="3">
                  <c:v>2.8769199969999999</c:v>
                </c:pt>
                <c:pt idx="4">
                  <c:v>19.878217410000001</c:v>
                </c:pt>
                <c:pt idx="5">
                  <c:v>2.3780974119999998</c:v>
                </c:pt>
                <c:pt idx="6">
                  <c:v>1.5363797699999999</c:v>
                </c:pt>
                <c:pt idx="7">
                  <c:v>12.6920164</c:v>
                </c:pt>
                <c:pt idx="8">
                  <c:v>6.462785341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B-0491-154D-9CAA-3D1D767C3559}"/>
            </c:ext>
          </c:extLst>
        </c:ser>
        <c:ser>
          <c:idx val="34"/>
          <c:order val="12"/>
          <c:marker>
            <c:symbol val="none"/>
          </c:marker>
          <c:val>
            <c:numRef>
              <c:f>WEKA_Reduced_revised_zfNGbrain_!$N$68:$V$68</c:f>
              <c:numCache>
                <c:formatCode>General</c:formatCode>
                <c:ptCount val="9"/>
                <c:pt idx="0">
                  <c:v>1.1290912200000001</c:v>
                </c:pt>
                <c:pt idx="1">
                  <c:v>19.067557430000001</c:v>
                </c:pt>
                <c:pt idx="2">
                  <c:v>0.21794108700000001</c:v>
                </c:pt>
                <c:pt idx="3">
                  <c:v>22.362447209999999</c:v>
                </c:pt>
                <c:pt idx="4">
                  <c:v>2.6410353789999998</c:v>
                </c:pt>
                <c:pt idx="5">
                  <c:v>30.48721506</c:v>
                </c:pt>
                <c:pt idx="6">
                  <c:v>0.48466208999999999</c:v>
                </c:pt>
                <c:pt idx="7">
                  <c:v>5.1572227760000002</c:v>
                </c:pt>
                <c:pt idx="8">
                  <c:v>3.8026782880000001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C-0491-154D-9CAA-3D1D767C3559}"/>
            </c:ext>
          </c:extLst>
        </c:ser>
        <c:ser>
          <c:idx val="35"/>
          <c:order val="13"/>
          <c:marker>
            <c:symbol val="none"/>
          </c:marker>
          <c:val>
            <c:numRef>
              <c:f>WEKA_Reduced_revised_zfNGbrain_!$N$69:$V$69</c:f>
              <c:numCache>
                <c:formatCode>General</c:formatCode>
                <c:ptCount val="9"/>
                <c:pt idx="0">
                  <c:v>4.2592999560000004</c:v>
                </c:pt>
                <c:pt idx="1">
                  <c:v>18.730812749999998</c:v>
                </c:pt>
                <c:pt idx="2">
                  <c:v>0.835729367</c:v>
                </c:pt>
                <c:pt idx="3">
                  <c:v>18.418128060000001</c:v>
                </c:pt>
                <c:pt idx="4">
                  <c:v>7.8814032049999998</c:v>
                </c:pt>
                <c:pt idx="5">
                  <c:v>18.544509009999999</c:v>
                </c:pt>
                <c:pt idx="6">
                  <c:v>0.58968825899999999</c:v>
                </c:pt>
                <c:pt idx="7">
                  <c:v>5.3186286029999996</c:v>
                </c:pt>
                <c:pt idx="8">
                  <c:v>3.5725602400000001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D-0491-154D-9CAA-3D1D767C3559}"/>
            </c:ext>
          </c:extLst>
        </c:ser>
        <c:ser>
          <c:idx val="36"/>
          <c:order val="14"/>
          <c:marker>
            <c:symbol val="none"/>
          </c:marker>
          <c:val>
            <c:numRef>
              <c:f>WEKA_Reduced_revised_zfNGbrain_!$N$70:$V$70</c:f>
              <c:numCache>
                <c:formatCode>General</c:formatCode>
                <c:ptCount val="9"/>
                <c:pt idx="0">
                  <c:v>2.4619701169999999</c:v>
                </c:pt>
                <c:pt idx="1">
                  <c:v>18.950733570000001</c:v>
                </c:pt>
                <c:pt idx="2">
                  <c:v>0.548087082</c:v>
                </c:pt>
                <c:pt idx="3">
                  <c:v>2.8762193749999998</c:v>
                </c:pt>
                <c:pt idx="4">
                  <c:v>25.611655460000001</c:v>
                </c:pt>
                <c:pt idx="5">
                  <c:v>1.4039540230000001</c:v>
                </c:pt>
                <c:pt idx="6">
                  <c:v>0.89399572900000002</c:v>
                </c:pt>
                <c:pt idx="7">
                  <c:v>11.82510686</c:v>
                </c:pt>
                <c:pt idx="8">
                  <c:v>8.8245663630000006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E-0491-154D-9CAA-3D1D767C3559}"/>
            </c:ext>
          </c:extLst>
        </c:ser>
        <c:ser>
          <c:idx val="37"/>
          <c:order val="15"/>
          <c:marker>
            <c:symbol val="none"/>
          </c:marker>
          <c:val>
            <c:numRef>
              <c:f>WEKA_Reduced_revised_zfNGbrain_!$N$71:$V$71</c:f>
              <c:numCache>
                <c:formatCode>General</c:formatCode>
                <c:ptCount val="9"/>
                <c:pt idx="0">
                  <c:v>0.82485950200000002</c:v>
                </c:pt>
                <c:pt idx="1">
                  <c:v>19.006886439999999</c:v>
                </c:pt>
                <c:pt idx="2">
                  <c:v>0.198639864</c:v>
                </c:pt>
                <c:pt idx="3">
                  <c:v>3.7802976840000002</c:v>
                </c:pt>
                <c:pt idx="4">
                  <c:v>21.010228189999999</c:v>
                </c:pt>
                <c:pt idx="5">
                  <c:v>2.8097999339999999</c:v>
                </c:pt>
                <c:pt idx="6">
                  <c:v>1.500521993</c:v>
                </c:pt>
                <c:pt idx="7">
                  <c:v>13.219844610000001</c:v>
                </c:pt>
                <c:pt idx="8">
                  <c:v>7.4941686030000003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F-0491-154D-9CAA-3D1D767C3559}"/>
            </c:ext>
          </c:extLst>
        </c:ser>
        <c:ser>
          <c:idx val="38"/>
          <c:order val="16"/>
          <c:marker>
            <c:symbol val="none"/>
          </c:marker>
          <c:val>
            <c:numRef>
              <c:f>WEKA_Reduced_revised_zfNGbrain_!$N$72:$V$72</c:f>
              <c:numCache>
                <c:formatCode>General</c:formatCode>
                <c:ptCount val="9"/>
                <c:pt idx="0">
                  <c:v>2.5457447950000001</c:v>
                </c:pt>
                <c:pt idx="1">
                  <c:v>19.242078960000001</c:v>
                </c:pt>
                <c:pt idx="2">
                  <c:v>0.397023864</c:v>
                </c:pt>
                <c:pt idx="3">
                  <c:v>13.124277279999999</c:v>
                </c:pt>
                <c:pt idx="4">
                  <c:v>8.9045061830000005</c:v>
                </c:pt>
                <c:pt idx="5">
                  <c:v>21.136694349999999</c:v>
                </c:pt>
                <c:pt idx="6">
                  <c:v>0.49144264399999998</c:v>
                </c:pt>
                <c:pt idx="7">
                  <c:v>6.3525435970000004</c:v>
                </c:pt>
                <c:pt idx="8">
                  <c:v>5.2030328900000002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0-0491-154D-9CAA-3D1D767C3559}"/>
            </c:ext>
          </c:extLst>
        </c:ser>
        <c:ser>
          <c:idx val="39"/>
          <c:order val="17"/>
          <c:marker>
            <c:symbol val="none"/>
          </c:marker>
          <c:val>
            <c:numRef>
              <c:f>WEKA_Reduced_revised_zfNGbrain_!$N$73:$V$73</c:f>
              <c:numCache>
                <c:formatCode>General</c:formatCode>
                <c:ptCount val="9"/>
                <c:pt idx="0">
                  <c:v>1.03980428</c:v>
                </c:pt>
                <c:pt idx="1">
                  <c:v>20.079083059999999</c:v>
                </c:pt>
                <c:pt idx="2">
                  <c:v>0</c:v>
                </c:pt>
                <c:pt idx="3">
                  <c:v>2.7413817909999998</c:v>
                </c:pt>
                <c:pt idx="4">
                  <c:v>15.402827329999999</c:v>
                </c:pt>
                <c:pt idx="5">
                  <c:v>4.7003052179999996</c:v>
                </c:pt>
                <c:pt idx="6">
                  <c:v>0.51428908100000004</c:v>
                </c:pt>
                <c:pt idx="7">
                  <c:v>9.6228359020000003</c:v>
                </c:pt>
                <c:pt idx="8">
                  <c:v>7.7288589950000004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1-0491-154D-9CAA-3D1D767C3559}"/>
            </c:ext>
          </c:extLst>
        </c:ser>
        <c:ser>
          <c:idx val="40"/>
          <c:order val="18"/>
          <c:marker>
            <c:symbol val="none"/>
          </c:marker>
          <c:val>
            <c:numRef>
              <c:f>WEKA_Reduced_revised_zfNGbrain_!$N$74:$V$74</c:f>
              <c:numCache>
                <c:formatCode>General</c:formatCode>
                <c:ptCount val="9"/>
                <c:pt idx="0">
                  <c:v>5.2941068759999999</c:v>
                </c:pt>
                <c:pt idx="1">
                  <c:v>20.349095729999998</c:v>
                </c:pt>
                <c:pt idx="2">
                  <c:v>0.780609514</c:v>
                </c:pt>
                <c:pt idx="3">
                  <c:v>10.857884240000001</c:v>
                </c:pt>
                <c:pt idx="4">
                  <c:v>18.128665269999999</c:v>
                </c:pt>
                <c:pt idx="5">
                  <c:v>11.43026993</c:v>
                </c:pt>
                <c:pt idx="6">
                  <c:v>0.79372058099999998</c:v>
                </c:pt>
                <c:pt idx="7">
                  <c:v>9.9983050890000005</c:v>
                </c:pt>
                <c:pt idx="8">
                  <c:v>10.71472636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2-0491-154D-9CAA-3D1D767C3559}"/>
            </c:ext>
          </c:extLst>
        </c:ser>
        <c:ser>
          <c:idx val="41"/>
          <c:order val="19"/>
          <c:marker>
            <c:symbol val="none"/>
          </c:marker>
          <c:val>
            <c:numRef>
              <c:f>WEKA_Reduced_revised_zfNGbrain_!$N$75:$V$75</c:f>
              <c:numCache>
                <c:formatCode>General</c:formatCode>
                <c:ptCount val="9"/>
                <c:pt idx="0">
                  <c:v>3.2438278060000001</c:v>
                </c:pt>
                <c:pt idx="1">
                  <c:v>19.27986276</c:v>
                </c:pt>
                <c:pt idx="2">
                  <c:v>0.99910122199999996</c:v>
                </c:pt>
                <c:pt idx="3">
                  <c:v>7.912166128</c:v>
                </c:pt>
                <c:pt idx="4">
                  <c:v>12.441193549999999</c:v>
                </c:pt>
                <c:pt idx="5">
                  <c:v>11.058733849999999</c:v>
                </c:pt>
                <c:pt idx="6">
                  <c:v>1.8595164479999999</c:v>
                </c:pt>
                <c:pt idx="7">
                  <c:v>5.8704967019999996</c:v>
                </c:pt>
                <c:pt idx="8">
                  <c:v>5.8480093530000001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3-0491-154D-9CAA-3D1D767C3559}"/>
            </c:ext>
          </c:extLst>
        </c:ser>
        <c:ser>
          <c:idx val="42"/>
          <c:order val="20"/>
          <c:marker>
            <c:symbol val="none"/>
          </c:marker>
          <c:val>
            <c:numRef>
              <c:f>WEKA_Reduced_revised_zfNGbrain_!$N$76:$V$76</c:f>
              <c:numCache>
                <c:formatCode>General</c:formatCode>
                <c:ptCount val="9"/>
                <c:pt idx="0">
                  <c:v>2.0812944510000002</c:v>
                </c:pt>
                <c:pt idx="1">
                  <c:v>19.889156490000001</c:v>
                </c:pt>
                <c:pt idx="2">
                  <c:v>0.91363635700000001</c:v>
                </c:pt>
                <c:pt idx="3">
                  <c:v>9.7634594440000004</c:v>
                </c:pt>
                <c:pt idx="4">
                  <c:v>15.64555741</c:v>
                </c:pt>
                <c:pt idx="5">
                  <c:v>6.487552183</c:v>
                </c:pt>
                <c:pt idx="6">
                  <c:v>0</c:v>
                </c:pt>
                <c:pt idx="7">
                  <c:v>2.9933087829999998</c:v>
                </c:pt>
                <c:pt idx="8">
                  <c:v>8.8294022670000007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4-0491-154D-9CAA-3D1D767C355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75367407"/>
        <c:axId val="575369055"/>
      </c:lineChart>
      <c:catAx>
        <c:axId val="57536740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575369055"/>
        <c:crosses val="autoZero"/>
        <c:auto val="1"/>
        <c:lblAlgn val="ctr"/>
        <c:lblOffset val="100"/>
        <c:noMultiLvlLbl val="0"/>
      </c:catAx>
      <c:valAx>
        <c:axId val="575369055"/>
        <c:scaling>
          <c:orientation val="minMax"/>
          <c:max val="1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575367407"/>
        <c:crosses val="autoZero"/>
        <c:crossBetween val="between"/>
        <c:majorUnit val="20"/>
      </c:valAx>
    </c:plotArea>
    <c:plotVisOnly val="1"/>
    <c:dispBlanksAs val="gap"/>
    <c:showDLblsOverMax val="0"/>
  </c:chart>
  <c:txPr>
    <a:bodyPr/>
    <a:lstStyle/>
    <a:p>
      <a:pPr>
        <a:defRPr/>
      </a:pPr>
      <a:endParaRPr lang="zh-TW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" altLang="zh-TW"/>
              <a:t>F1H6N4S2</a:t>
            </a:r>
            <a:endParaRPr lang="zh-TW" altLang="en-US"/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22"/>
          <c:order val="0"/>
          <c:marker>
            <c:symbol val="none"/>
          </c:marker>
          <c:val>
            <c:numRef>
              <c:f>WEKA_Reduced_revised_zfNGbrain_!$N$77:$V$77</c:f>
              <c:numCache>
                <c:formatCode>General</c:formatCode>
                <c:ptCount val="9"/>
                <c:pt idx="0">
                  <c:v>0.37352099700000002</c:v>
                </c:pt>
                <c:pt idx="1">
                  <c:v>19.17715724</c:v>
                </c:pt>
                <c:pt idx="2">
                  <c:v>0</c:v>
                </c:pt>
                <c:pt idx="3">
                  <c:v>1.2839610589999999</c:v>
                </c:pt>
                <c:pt idx="4">
                  <c:v>4.4729076719999998</c:v>
                </c:pt>
                <c:pt idx="5">
                  <c:v>0.81938904999999995</c:v>
                </c:pt>
                <c:pt idx="6">
                  <c:v>0.85395754499999998</c:v>
                </c:pt>
                <c:pt idx="7">
                  <c:v>7.557433112</c:v>
                </c:pt>
                <c:pt idx="8">
                  <c:v>7.6473170030000004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C50-6445-97A9-7E252F5437D7}"/>
            </c:ext>
          </c:extLst>
        </c:ser>
        <c:ser>
          <c:idx val="23"/>
          <c:order val="1"/>
          <c:marker>
            <c:symbol val="none"/>
          </c:marker>
          <c:val>
            <c:numRef>
              <c:f>WEKA_Reduced_revised_zfNGbrain_!$N$78:$V$78</c:f>
              <c:numCache>
                <c:formatCode>General</c:formatCode>
                <c:ptCount val="9"/>
                <c:pt idx="0">
                  <c:v>0.31836943699999998</c:v>
                </c:pt>
                <c:pt idx="1">
                  <c:v>19.23637244</c:v>
                </c:pt>
                <c:pt idx="2">
                  <c:v>0</c:v>
                </c:pt>
                <c:pt idx="3">
                  <c:v>1.0610355090000001</c:v>
                </c:pt>
                <c:pt idx="4">
                  <c:v>2.0556663529999999</c:v>
                </c:pt>
                <c:pt idx="5">
                  <c:v>1.4501438170000001</c:v>
                </c:pt>
                <c:pt idx="6">
                  <c:v>0.49494054599999998</c:v>
                </c:pt>
                <c:pt idx="7">
                  <c:v>10.27756046</c:v>
                </c:pt>
                <c:pt idx="8">
                  <c:v>10.290612680000001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1C50-6445-97A9-7E252F5437D7}"/>
            </c:ext>
          </c:extLst>
        </c:ser>
        <c:ser>
          <c:idx val="24"/>
          <c:order val="2"/>
          <c:marker>
            <c:symbol val="none"/>
          </c:marker>
          <c:val>
            <c:numRef>
              <c:f>WEKA_Reduced_revised_zfNGbrain_!$N$79:$V$79</c:f>
              <c:numCache>
                <c:formatCode>General</c:formatCode>
                <c:ptCount val="9"/>
                <c:pt idx="0">
                  <c:v>0.11331685</c:v>
                </c:pt>
                <c:pt idx="1">
                  <c:v>18.034206090000001</c:v>
                </c:pt>
                <c:pt idx="2">
                  <c:v>0</c:v>
                </c:pt>
                <c:pt idx="3">
                  <c:v>0.51293243799999999</c:v>
                </c:pt>
                <c:pt idx="4">
                  <c:v>2.4671866219999998</c:v>
                </c:pt>
                <c:pt idx="5">
                  <c:v>0.413313504</c:v>
                </c:pt>
                <c:pt idx="6">
                  <c:v>0.308095544</c:v>
                </c:pt>
                <c:pt idx="7">
                  <c:v>5.3512042590000002</c:v>
                </c:pt>
                <c:pt idx="8">
                  <c:v>4.9088894659999998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1C50-6445-97A9-7E252F5437D7}"/>
            </c:ext>
          </c:extLst>
        </c:ser>
        <c:ser>
          <c:idx val="25"/>
          <c:order val="3"/>
          <c:marker>
            <c:symbol val="none"/>
          </c:marker>
          <c:val>
            <c:numRef>
              <c:f>WEKA_Reduced_revised_zfNGbrain_!$N$80:$V$80</c:f>
              <c:numCache>
                <c:formatCode>General</c:formatCode>
                <c:ptCount val="9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0.97751457200000003</c:v>
                </c:pt>
                <c:pt idx="4">
                  <c:v>2.0926387819999999</c:v>
                </c:pt>
                <c:pt idx="5">
                  <c:v>1.0531637220000001</c:v>
                </c:pt>
                <c:pt idx="6">
                  <c:v>0.47399390299999999</c:v>
                </c:pt>
                <c:pt idx="7">
                  <c:v>11.486313669999999</c:v>
                </c:pt>
                <c:pt idx="8">
                  <c:v>11.616902039999999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1C50-6445-97A9-7E252F5437D7}"/>
            </c:ext>
          </c:extLst>
        </c:ser>
        <c:ser>
          <c:idx val="26"/>
          <c:order val="4"/>
          <c:marker>
            <c:symbol val="none"/>
          </c:marker>
          <c:val>
            <c:numRef>
              <c:f>WEKA_Reduced_revised_zfNGbrain_!$N$81:$V$81</c:f>
              <c:numCache>
                <c:formatCode>General</c:formatCode>
                <c:ptCount val="9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0.48032279999999999</c:v>
                </c:pt>
                <c:pt idx="4">
                  <c:v>2.6360748250000001</c:v>
                </c:pt>
                <c:pt idx="5">
                  <c:v>0.404674904</c:v>
                </c:pt>
                <c:pt idx="6">
                  <c:v>0.23961002200000001</c:v>
                </c:pt>
                <c:pt idx="7">
                  <c:v>5.530281789</c:v>
                </c:pt>
                <c:pt idx="8">
                  <c:v>4.3211078519999999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1C50-6445-97A9-7E252F5437D7}"/>
            </c:ext>
          </c:extLst>
        </c:ser>
        <c:ser>
          <c:idx val="27"/>
          <c:order val="5"/>
          <c:marker>
            <c:symbol val="none"/>
          </c:marker>
          <c:val>
            <c:numRef>
              <c:f>WEKA_Reduced_revised_zfNGbrain_!$N$82:$V$82</c:f>
              <c:numCache>
                <c:formatCode>General</c:formatCode>
                <c:ptCount val="9"/>
                <c:pt idx="0">
                  <c:v>3.7086629000000003E-2</c:v>
                </c:pt>
                <c:pt idx="1">
                  <c:v>19.98024951</c:v>
                </c:pt>
                <c:pt idx="2">
                  <c:v>0</c:v>
                </c:pt>
                <c:pt idx="3">
                  <c:v>0.50300446600000004</c:v>
                </c:pt>
                <c:pt idx="4">
                  <c:v>4.0140685920000001</c:v>
                </c:pt>
                <c:pt idx="5">
                  <c:v>0.16941748700000001</c:v>
                </c:pt>
                <c:pt idx="6">
                  <c:v>0.27193136800000001</c:v>
                </c:pt>
                <c:pt idx="7">
                  <c:v>3.8248151840000002</c:v>
                </c:pt>
                <c:pt idx="8">
                  <c:v>3.2424973989999999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1C50-6445-97A9-7E252F5437D7}"/>
            </c:ext>
          </c:extLst>
        </c:ser>
        <c:ser>
          <c:idx val="28"/>
          <c:order val="6"/>
          <c:marker>
            <c:symbol val="none"/>
          </c:marker>
          <c:val>
            <c:numRef>
              <c:f>WEKA_Reduced_revised_zfNGbrain_!$N$83:$V$83</c:f>
              <c:numCache>
                <c:formatCode>General</c:formatCode>
                <c:ptCount val="9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0.50345721499999996</c:v>
                </c:pt>
                <c:pt idx="4">
                  <c:v>2.6796865599999999</c:v>
                </c:pt>
                <c:pt idx="5">
                  <c:v>0.38683995300000001</c:v>
                </c:pt>
                <c:pt idx="6">
                  <c:v>0.25354209900000002</c:v>
                </c:pt>
                <c:pt idx="7">
                  <c:v>5.7461127349999996</c:v>
                </c:pt>
                <c:pt idx="8">
                  <c:v>4.109303626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1C50-6445-97A9-7E252F5437D7}"/>
            </c:ext>
          </c:extLst>
        </c:ser>
        <c:ser>
          <c:idx val="29"/>
          <c:order val="7"/>
          <c:marker>
            <c:symbol val="none"/>
          </c:marker>
          <c:val>
            <c:numRef>
              <c:f>WEKA_Reduced_revised_zfNGbrain_!$N$84:$V$84</c:f>
              <c:numCache>
                <c:formatCode>General</c:formatCode>
                <c:ptCount val="9"/>
                <c:pt idx="0">
                  <c:v>3.5405152000000002E-2</c:v>
                </c:pt>
                <c:pt idx="1">
                  <c:v>20.121674479999999</c:v>
                </c:pt>
                <c:pt idx="2">
                  <c:v>6.2215715999999997E-2</c:v>
                </c:pt>
                <c:pt idx="3">
                  <c:v>0.33976267999999998</c:v>
                </c:pt>
                <c:pt idx="4">
                  <c:v>5.9788772830000001</c:v>
                </c:pt>
                <c:pt idx="5">
                  <c:v>0.208561309</c:v>
                </c:pt>
                <c:pt idx="6">
                  <c:v>0.67170589300000005</c:v>
                </c:pt>
                <c:pt idx="7">
                  <c:v>4.9570201310000002</c:v>
                </c:pt>
                <c:pt idx="8">
                  <c:v>4.1222909760000004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1C50-6445-97A9-7E252F5437D7}"/>
            </c:ext>
          </c:extLst>
        </c:ser>
        <c:ser>
          <c:idx val="30"/>
          <c:order val="8"/>
          <c:marker>
            <c:symbol val="none"/>
          </c:marker>
          <c:val>
            <c:numRef>
              <c:f>WEKA_Reduced_revised_zfNGbrain_!$N$85:$V$85</c:f>
              <c:numCache>
                <c:formatCode>General</c:formatCode>
                <c:ptCount val="9"/>
                <c:pt idx="0">
                  <c:v>6.7508607999999998E-2</c:v>
                </c:pt>
                <c:pt idx="1">
                  <c:v>20.594560340000001</c:v>
                </c:pt>
                <c:pt idx="2">
                  <c:v>0</c:v>
                </c:pt>
                <c:pt idx="3">
                  <c:v>0.71226249500000005</c:v>
                </c:pt>
                <c:pt idx="4">
                  <c:v>2.0560363640000001</c:v>
                </c:pt>
                <c:pt idx="5">
                  <c:v>1.1879352350000001</c:v>
                </c:pt>
                <c:pt idx="6">
                  <c:v>1.1254925119999999</c:v>
                </c:pt>
                <c:pt idx="7">
                  <c:v>13.096502790000001</c:v>
                </c:pt>
                <c:pt idx="8">
                  <c:v>12.393187019999999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8-1C50-6445-97A9-7E252F5437D7}"/>
            </c:ext>
          </c:extLst>
        </c:ser>
        <c:ser>
          <c:idx val="31"/>
          <c:order val="9"/>
          <c:marker>
            <c:symbol val="none"/>
          </c:marker>
          <c:val>
            <c:numRef>
              <c:f>WEKA_Reduced_revised_zfNGbrain_!$N$86:$V$86</c:f>
              <c:numCache>
                <c:formatCode>General</c:formatCode>
                <c:ptCount val="9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0.57057241599999997</c:v>
                </c:pt>
                <c:pt idx="4">
                  <c:v>4.3357241850000001</c:v>
                </c:pt>
                <c:pt idx="5">
                  <c:v>0.47815823699999999</c:v>
                </c:pt>
                <c:pt idx="6">
                  <c:v>0.86931720099999998</c:v>
                </c:pt>
                <c:pt idx="7">
                  <c:v>8.4778622170000002</c:v>
                </c:pt>
                <c:pt idx="8">
                  <c:v>6.5643572539999999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9-1C50-6445-97A9-7E252F5437D7}"/>
            </c:ext>
          </c:extLst>
        </c:ser>
        <c:ser>
          <c:idx val="32"/>
          <c:order val="10"/>
          <c:marker>
            <c:symbol val="none"/>
          </c:marker>
          <c:val>
            <c:numRef>
              <c:f>WEKA_Reduced_revised_zfNGbrain_!$N$87:$V$87</c:f>
              <c:numCache>
                <c:formatCode>General</c:formatCode>
                <c:ptCount val="9"/>
                <c:pt idx="0">
                  <c:v>0.267986426</c:v>
                </c:pt>
                <c:pt idx="1">
                  <c:v>20.319073599999999</c:v>
                </c:pt>
                <c:pt idx="2">
                  <c:v>0</c:v>
                </c:pt>
                <c:pt idx="3">
                  <c:v>0.611749718</c:v>
                </c:pt>
                <c:pt idx="4">
                  <c:v>2.6621220480000001</c:v>
                </c:pt>
                <c:pt idx="5">
                  <c:v>1.600501476</c:v>
                </c:pt>
                <c:pt idx="6">
                  <c:v>1.3703162950000001</c:v>
                </c:pt>
                <c:pt idx="7">
                  <c:v>15.27485991</c:v>
                </c:pt>
                <c:pt idx="8">
                  <c:v>14.905660879999999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A-1C50-6445-97A9-7E252F5437D7}"/>
            </c:ext>
          </c:extLst>
        </c:ser>
        <c:ser>
          <c:idx val="33"/>
          <c:order val="11"/>
          <c:marker>
            <c:symbol val="none"/>
          </c:marker>
          <c:val>
            <c:numRef>
              <c:f>WEKA_Reduced_revised_zfNGbrain_!$N$88:$V$88</c:f>
              <c:numCache>
                <c:formatCode>General</c:formatCode>
                <c:ptCount val="9"/>
                <c:pt idx="0">
                  <c:v>0.66965192500000004</c:v>
                </c:pt>
                <c:pt idx="1">
                  <c:v>19.818273130000001</c:v>
                </c:pt>
                <c:pt idx="2">
                  <c:v>0</c:v>
                </c:pt>
                <c:pt idx="3">
                  <c:v>0.47135345400000001</c:v>
                </c:pt>
                <c:pt idx="4">
                  <c:v>7.7896188979999996</c:v>
                </c:pt>
                <c:pt idx="5">
                  <c:v>0.236740384</c:v>
                </c:pt>
                <c:pt idx="6">
                  <c:v>0.85299834299999999</c:v>
                </c:pt>
                <c:pt idx="7">
                  <c:v>5.5559731240000003</c:v>
                </c:pt>
                <c:pt idx="8">
                  <c:v>3.9894408000000001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B-1C50-6445-97A9-7E252F5437D7}"/>
            </c:ext>
          </c:extLst>
        </c:ser>
        <c:ser>
          <c:idx val="34"/>
          <c:order val="12"/>
          <c:marker>
            <c:symbol val="none"/>
          </c:marker>
          <c:val>
            <c:numRef>
              <c:f>WEKA_Reduced_revised_zfNGbrain_!$N$89:$V$89</c:f>
              <c:numCache>
                <c:formatCode>General</c:formatCode>
                <c:ptCount val="9"/>
                <c:pt idx="0">
                  <c:v>0.82548977800000001</c:v>
                </c:pt>
                <c:pt idx="1">
                  <c:v>19.316645739999998</c:v>
                </c:pt>
                <c:pt idx="2">
                  <c:v>0.124823763</c:v>
                </c:pt>
                <c:pt idx="3">
                  <c:v>0.80273651099999999</c:v>
                </c:pt>
                <c:pt idx="4">
                  <c:v>4.8586515700000001</c:v>
                </c:pt>
                <c:pt idx="5">
                  <c:v>0.87834010799999995</c:v>
                </c:pt>
                <c:pt idx="6">
                  <c:v>0.72169274400000005</c:v>
                </c:pt>
                <c:pt idx="7">
                  <c:v>7.8306982100000004</c:v>
                </c:pt>
                <c:pt idx="8">
                  <c:v>6.5063644719999996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C-1C50-6445-97A9-7E252F5437D7}"/>
            </c:ext>
          </c:extLst>
        </c:ser>
        <c:ser>
          <c:idx val="35"/>
          <c:order val="13"/>
          <c:marker>
            <c:symbol val="none"/>
          </c:marker>
          <c:val>
            <c:numRef>
              <c:f>WEKA_Reduced_revised_zfNGbrain_!$N$90:$V$90</c:f>
              <c:numCache>
                <c:formatCode>General</c:formatCode>
                <c:ptCount val="9"/>
                <c:pt idx="0">
                  <c:v>0.88142930900000005</c:v>
                </c:pt>
                <c:pt idx="1">
                  <c:v>20.971649719999998</c:v>
                </c:pt>
                <c:pt idx="2">
                  <c:v>0</c:v>
                </c:pt>
                <c:pt idx="3">
                  <c:v>1.8630236419999999</c:v>
                </c:pt>
                <c:pt idx="4">
                  <c:v>2.607351494</c:v>
                </c:pt>
                <c:pt idx="5">
                  <c:v>2.5277874730000001</c:v>
                </c:pt>
                <c:pt idx="6">
                  <c:v>1.05445973</c:v>
                </c:pt>
                <c:pt idx="7">
                  <c:v>13.591836349999999</c:v>
                </c:pt>
                <c:pt idx="8">
                  <c:v>14.4183149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D-1C50-6445-97A9-7E252F5437D7}"/>
            </c:ext>
          </c:extLst>
        </c:ser>
        <c:ser>
          <c:idx val="36"/>
          <c:order val="14"/>
          <c:marker>
            <c:symbol val="none"/>
          </c:marker>
          <c:val>
            <c:numRef>
              <c:f>WEKA_Reduced_revised_zfNGbrain_!$N$91:$V$91</c:f>
              <c:numCache>
                <c:formatCode>General</c:formatCode>
                <c:ptCount val="9"/>
                <c:pt idx="0">
                  <c:v>0.67827123899999997</c:v>
                </c:pt>
                <c:pt idx="1">
                  <c:v>18.754351660000001</c:v>
                </c:pt>
                <c:pt idx="2">
                  <c:v>8.9913203999999997E-2</c:v>
                </c:pt>
                <c:pt idx="3">
                  <c:v>1.3033730889999999</c:v>
                </c:pt>
                <c:pt idx="4">
                  <c:v>4.6824426050000003</c:v>
                </c:pt>
                <c:pt idx="5">
                  <c:v>1.0705534560000001</c:v>
                </c:pt>
                <c:pt idx="6">
                  <c:v>0.56242831599999998</c:v>
                </c:pt>
                <c:pt idx="7">
                  <c:v>7.3435652720000002</c:v>
                </c:pt>
                <c:pt idx="8">
                  <c:v>6.5251094470000002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E-1C50-6445-97A9-7E252F5437D7}"/>
            </c:ext>
          </c:extLst>
        </c:ser>
        <c:ser>
          <c:idx val="37"/>
          <c:order val="15"/>
          <c:marker>
            <c:symbol val="none"/>
          </c:marker>
          <c:val>
            <c:numRef>
              <c:f>WEKA_Reduced_revised_zfNGbrain_!$N$92:$V$92</c:f>
              <c:numCache>
                <c:formatCode>General</c:formatCode>
                <c:ptCount val="9"/>
                <c:pt idx="0">
                  <c:v>0.46842547299999998</c:v>
                </c:pt>
                <c:pt idx="1">
                  <c:v>19.130550339999999</c:v>
                </c:pt>
                <c:pt idx="2">
                  <c:v>0.10419094499999999</c:v>
                </c:pt>
                <c:pt idx="3">
                  <c:v>1.26040665</c:v>
                </c:pt>
                <c:pt idx="4">
                  <c:v>3.6157980809999999</c:v>
                </c:pt>
                <c:pt idx="5">
                  <c:v>1.0681022040000001</c:v>
                </c:pt>
                <c:pt idx="6">
                  <c:v>0.46818797000000001</c:v>
                </c:pt>
                <c:pt idx="7">
                  <c:v>6.9329178709999999</c:v>
                </c:pt>
                <c:pt idx="8">
                  <c:v>5.598324979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F-1C50-6445-97A9-7E252F5437D7}"/>
            </c:ext>
          </c:extLst>
        </c:ser>
        <c:ser>
          <c:idx val="38"/>
          <c:order val="16"/>
          <c:marker>
            <c:symbol val="none"/>
          </c:marker>
          <c:val>
            <c:numRef>
              <c:f>WEKA_Reduced_revised_zfNGbrain_!$N$93:$V$93</c:f>
              <c:numCache>
                <c:formatCode>General</c:formatCode>
                <c:ptCount val="9"/>
                <c:pt idx="0">
                  <c:v>0.24571341899999999</c:v>
                </c:pt>
                <c:pt idx="1">
                  <c:v>19.20171294</c:v>
                </c:pt>
                <c:pt idx="2">
                  <c:v>0</c:v>
                </c:pt>
                <c:pt idx="3">
                  <c:v>1.1801906870000001</c:v>
                </c:pt>
                <c:pt idx="4">
                  <c:v>2.6286601749999998</c:v>
                </c:pt>
                <c:pt idx="5">
                  <c:v>1.9094135080000001</c:v>
                </c:pt>
                <c:pt idx="6">
                  <c:v>0.32867302500000001</c:v>
                </c:pt>
                <c:pt idx="7">
                  <c:v>10.972995579999999</c:v>
                </c:pt>
                <c:pt idx="8">
                  <c:v>11.00192906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0-1C50-6445-97A9-7E252F5437D7}"/>
            </c:ext>
          </c:extLst>
        </c:ser>
        <c:ser>
          <c:idx val="39"/>
          <c:order val="17"/>
          <c:marker>
            <c:symbol val="none"/>
          </c:marker>
          <c:val>
            <c:numRef>
              <c:f>WEKA_Reduced_revised_zfNGbrain_!$N$94:$V$94</c:f>
              <c:numCache>
                <c:formatCode>General</c:formatCode>
                <c:ptCount val="9"/>
                <c:pt idx="0">
                  <c:v>0.14017993500000001</c:v>
                </c:pt>
                <c:pt idx="1">
                  <c:v>18.76852542</c:v>
                </c:pt>
                <c:pt idx="2">
                  <c:v>0</c:v>
                </c:pt>
                <c:pt idx="3">
                  <c:v>0.64667310099999997</c:v>
                </c:pt>
                <c:pt idx="4">
                  <c:v>3.1000822280000002</c:v>
                </c:pt>
                <c:pt idx="5">
                  <c:v>0.52481702799999996</c:v>
                </c:pt>
                <c:pt idx="6">
                  <c:v>0.32788286900000002</c:v>
                </c:pt>
                <c:pt idx="7">
                  <c:v>5.4890753119999998</c:v>
                </c:pt>
                <c:pt idx="8">
                  <c:v>4.6974581210000004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1-1C50-6445-97A9-7E252F5437D7}"/>
            </c:ext>
          </c:extLst>
        </c:ser>
        <c:ser>
          <c:idx val="40"/>
          <c:order val="18"/>
          <c:marker>
            <c:symbol val="none"/>
          </c:marker>
          <c:val>
            <c:numRef>
              <c:f>WEKA_Reduced_revised_zfNGbrain_!$N$95:$V$95</c:f>
              <c:numCache>
                <c:formatCode>General</c:formatCode>
                <c:ptCount val="9"/>
                <c:pt idx="0">
                  <c:v>0.22652578100000001</c:v>
                </c:pt>
                <c:pt idx="1">
                  <c:v>19.9655317</c:v>
                </c:pt>
                <c:pt idx="2">
                  <c:v>0</c:v>
                </c:pt>
                <c:pt idx="3">
                  <c:v>1.1157929390000001</c:v>
                </c:pt>
                <c:pt idx="4">
                  <c:v>2.8039917650000001</c:v>
                </c:pt>
                <c:pt idx="5">
                  <c:v>1.609754916</c:v>
                </c:pt>
                <c:pt idx="6">
                  <c:v>0.90696297400000003</c:v>
                </c:pt>
                <c:pt idx="7">
                  <c:v>13.22316049</c:v>
                </c:pt>
                <c:pt idx="8">
                  <c:v>14.98199005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2-1C50-6445-97A9-7E252F5437D7}"/>
            </c:ext>
          </c:extLst>
        </c:ser>
        <c:ser>
          <c:idx val="41"/>
          <c:order val="19"/>
          <c:marker>
            <c:symbol val="none"/>
          </c:marker>
          <c:val>
            <c:numRef>
              <c:f>WEKA_Reduced_revised_zfNGbrain_!$N$96:$V$96</c:f>
              <c:numCache>
                <c:formatCode>General</c:formatCode>
                <c:ptCount val="9"/>
                <c:pt idx="0">
                  <c:v>9.9179166999999999E-2</c:v>
                </c:pt>
                <c:pt idx="1">
                  <c:v>18.376212129999999</c:v>
                </c:pt>
                <c:pt idx="2">
                  <c:v>0</c:v>
                </c:pt>
                <c:pt idx="3">
                  <c:v>0.62434029400000002</c:v>
                </c:pt>
                <c:pt idx="4">
                  <c:v>3.9955235610000002</c:v>
                </c:pt>
                <c:pt idx="5">
                  <c:v>0.49635729299999998</c:v>
                </c:pt>
                <c:pt idx="6">
                  <c:v>0.62069738500000005</c:v>
                </c:pt>
                <c:pt idx="7">
                  <c:v>6.74831731</c:v>
                </c:pt>
                <c:pt idx="8">
                  <c:v>6.1048755449999996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3-1C50-6445-97A9-7E252F5437D7}"/>
            </c:ext>
          </c:extLst>
        </c:ser>
        <c:ser>
          <c:idx val="42"/>
          <c:order val="20"/>
          <c:marker>
            <c:symbol val="none"/>
          </c:marker>
          <c:val>
            <c:numRef>
              <c:f>WEKA_Reduced_revised_zfNGbrain_!$N$97:$V$97</c:f>
              <c:numCache>
                <c:formatCode>General</c:formatCode>
                <c:ptCount val="9"/>
                <c:pt idx="0">
                  <c:v>0.110004425</c:v>
                </c:pt>
                <c:pt idx="1">
                  <c:v>20.105647229999999</c:v>
                </c:pt>
                <c:pt idx="2">
                  <c:v>0</c:v>
                </c:pt>
                <c:pt idx="3">
                  <c:v>1.0879535090000001</c:v>
                </c:pt>
                <c:pt idx="4">
                  <c:v>2.529433912</c:v>
                </c:pt>
                <c:pt idx="5">
                  <c:v>1.630444043</c:v>
                </c:pt>
                <c:pt idx="6">
                  <c:v>0.46388268900000001</c:v>
                </c:pt>
                <c:pt idx="7">
                  <c:v>12.44885805</c:v>
                </c:pt>
                <c:pt idx="8">
                  <c:v>12.529245510000001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4-1C50-6445-97A9-7E252F5437D7}"/>
            </c:ext>
          </c:extLst>
        </c:ser>
        <c:ser>
          <c:idx val="0"/>
          <c:order val="21"/>
          <c:marker>
            <c:symbol val="none"/>
          </c:marker>
          <c:val>
            <c:numRef>
              <c:f>WEKA_Reduced_revised_zfNGbrain_!$N$98:$V$98</c:f>
              <c:numCache>
                <c:formatCode>General</c:formatCode>
                <c:ptCount val="9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0.62997887100000005</c:v>
                </c:pt>
                <c:pt idx="4">
                  <c:v>3.2022009069999999</c:v>
                </c:pt>
                <c:pt idx="5">
                  <c:v>0.545533355</c:v>
                </c:pt>
                <c:pt idx="6">
                  <c:v>0.2280063</c:v>
                </c:pt>
                <c:pt idx="7">
                  <c:v>6.211404828</c:v>
                </c:pt>
                <c:pt idx="8">
                  <c:v>5.1888432580000003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5-1C50-6445-97A9-7E252F5437D7}"/>
            </c:ext>
          </c:extLst>
        </c:ser>
        <c:ser>
          <c:idx val="1"/>
          <c:order val="22"/>
          <c:marker>
            <c:symbol val="none"/>
          </c:marker>
          <c:val>
            <c:numRef>
              <c:f>WEKA_Reduced_revised_zfNGbrain_!$N$99:$V$99</c:f>
              <c:numCache>
                <c:formatCode>General</c:formatCode>
                <c:ptCount val="9"/>
                <c:pt idx="0">
                  <c:v>0.13670905799999999</c:v>
                </c:pt>
                <c:pt idx="1">
                  <c:v>20.45313694</c:v>
                </c:pt>
                <c:pt idx="2">
                  <c:v>0</c:v>
                </c:pt>
                <c:pt idx="3">
                  <c:v>1.0019651780000001</c:v>
                </c:pt>
                <c:pt idx="4">
                  <c:v>2.6018040529999999</c:v>
                </c:pt>
                <c:pt idx="5">
                  <c:v>1.9150923580000001</c:v>
                </c:pt>
                <c:pt idx="6">
                  <c:v>0.56911599400000001</c:v>
                </c:pt>
                <c:pt idx="7">
                  <c:v>13.191562579999999</c:v>
                </c:pt>
                <c:pt idx="8">
                  <c:v>13.9769866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6-1C50-6445-97A9-7E252F5437D7}"/>
            </c:ext>
          </c:extLst>
        </c:ser>
        <c:ser>
          <c:idx val="2"/>
          <c:order val="23"/>
          <c:marker>
            <c:symbol val="none"/>
          </c:marker>
          <c:val>
            <c:numRef>
              <c:f>WEKA_Reduced_revised_zfNGbrain_!$N$100:$V$100</c:f>
              <c:numCache>
                <c:formatCode>General</c:formatCode>
                <c:ptCount val="9"/>
                <c:pt idx="0">
                  <c:v>0.110445949</c:v>
                </c:pt>
                <c:pt idx="1">
                  <c:v>19.19130857</c:v>
                </c:pt>
                <c:pt idx="2">
                  <c:v>0</c:v>
                </c:pt>
                <c:pt idx="3">
                  <c:v>0.60981659899999996</c:v>
                </c:pt>
                <c:pt idx="4">
                  <c:v>5.1188043529999998</c:v>
                </c:pt>
                <c:pt idx="5">
                  <c:v>0.77789350899999998</c:v>
                </c:pt>
                <c:pt idx="6">
                  <c:v>1.0077140229999999</c:v>
                </c:pt>
                <c:pt idx="7">
                  <c:v>9.4541564640000004</c:v>
                </c:pt>
                <c:pt idx="8">
                  <c:v>9.0529027400000004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7-1C50-6445-97A9-7E252F5437D7}"/>
            </c:ext>
          </c:extLst>
        </c:ser>
        <c:ser>
          <c:idx val="3"/>
          <c:order val="24"/>
          <c:marker>
            <c:symbol val="none"/>
          </c:marker>
          <c:val>
            <c:numRef>
              <c:f>WEKA_Reduced_revised_zfNGbrain_!$N$101:$V$101</c:f>
              <c:numCache>
                <c:formatCode>General</c:formatCode>
                <c:ptCount val="9"/>
                <c:pt idx="0">
                  <c:v>0.92972188600000005</c:v>
                </c:pt>
                <c:pt idx="1">
                  <c:v>19.266768389999999</c:v>
                </c:pt>
                <c:pt idx="2">
                  <c:v>0.17165332599999999</c:v>
                </c:pt>
                <c:pt idx="3">
                  <c:v>1.552992946</c:v>
                </c:pt>
                <c:pt idx="4">
                  <c:v>4.8767948140000001</c:v>
                </c:pt>
                <c:pt idx="5">
                  <c:v>1.4057431220000001</c:v>
                </c:pt>
                <c:pt idx="6">
                  <c:v>0.61061229500000003</c:v>
                </c:pt>
                <c:pt idx="7">
                  <c:v>1.82999768</c:v>
                </c:pt>
                <c:pt idx="8">
                  <c:v>4.975290663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8-1C50-6445-97A9-7E252F5437D7}"/>
            </c:ext>
          </c:extLst>
        </c:ser>
        <c:ser>
          <c:idx val="4"/>
          <c:order val="25"/>
          <c:marker>
            <c:symbol val="none"/>
          </c:marker>
          <c:val>
            <c:numRef>
              <c:f>WEKA_Reduced_revised_zfNGbrain_!$N$102:$V$102</c:f>
              <c:numCache>
                <c:formatCode>General</c:formatCode>
                <c:ptCount val="9"/>
                <c:pt idx="0">
                  <c:v>0.28101957399999999</c:v>
                </c:pt>
                <c:pt idx="1">
                  <c:v>18.64589514</c:v>
                </c:pt>
                <c:pt idx="2">
                  <c:v>5.2989345E-2</c:v>
                </c:pt>
                <c:pt idx="3">
                  <c:v>1.1138754909999999</c:v>
                </c:pt>
                <c:pt idx="4">
                  <c:v>1.31060504</c:v>
                </c:pt>
                <c:pt idx="5">
                  <c:v>0.90565343300000001</c:v>
                </c:pt>
                <c:pt idx="6">
                  <c:v>0.23852779399999999</c:v>
                </c:pt>
                <c:pt idx="7">
                  <c:v>1.176058958</c:v>
                </c:pt>
                <c:pt idx="8">
                  <c:v>1.39164091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9-1C50-6445-97A9-7E252F5437D7}"/>
            </c:ext>
          </c:extLst>
        </c:ser>
        <c:ser>
          <c:idx val="5"/>
          <c:order val="26"/>
          <c:marker>
            <c:symbol val="none"/>
          </c:marker>
          <c:val>
            <c:numRef>
              <c:f>WEKA_Reduced_revised_zfNGbrain_!$N$103:$V$103</c:f>
              <c:numCache>
                <c:formatCode>General</c:formatCode>
                <c:ptCount val="9"/>
                <c:pt idx="0">
                  <c:v>0.116887693</c:v>
                </c:pt>
                <c:pt idx="1">
                  <c:v>19.657009609999999</c:v>
                </c:pt>
                <c:pt idx="2">
                  <c:v>0</c:v>
                </c:pt>
                <c:pt idx="3">
                  <c:v>1.714589197</c:v>
                </c:pt>
                <c:pt idx="4">
                  <c:v>0.80583200600000005</c:v>
                </c:pt>
                <c:pt idx="5">
                  <c:v>1.87262274</c:v>
                </c:pt>
                <c:pt idx="6">
                  <c:v>0.14614122399999999</c:v>
                </c:pt>
                <c:pt idx="7">
                  <c:v>0.90308306800000004</c:v>
                </c:pt>
                <c:pt idx="8">
                  <c:v>1.0162947760000001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A-1C50-6445-97A9-7E252F5437D7}"/>
            </c:ext>
          </c:extLst>
        </c:ser>
        <c:ser>
          <c:idx val="6"/>
          <c:order val="27"/>
          <c:marker>
            <c:symbol val="none"/>
          </c:marker>
          <c:val>
            <c:numRef>
              <c:f>WEKA_Reduced_revised_zfNGbrain_!$N$104:$V$104</c:f>
              <c:numCache>
                <c:formatCode>General</c:formatCode>
                <c:ptCount val="9"/>
                <c:pt idx="0">
                  <c:v>5.9579655000000002E-2</c:v>
                </c:pt>
                <c:pt idx="1">
                  <c:v>17.931649530000001</c:v>
                </c:pt>
                <c:pt idx="2">
                  <c:v>0</c:v>
                </c:pt>
                <c:pt idx="3">
                  <c:v>0.72149538999999996</c:v>
                </c:pt>
                <c:pt idx="4">
                  <c:v>1.0097558209999999</c:v>
                </c:pt>
                <c:pt idx="5">
                  <c:v>0.46736185000000002</c:v>
                </c:pt>
                <c:pt idx="6">
                  <c:v>0.17971817300000001</c:v>
                </c:pt>
                <c:pt idx="7">
                  <c:v>0.36340963599999998</c:v>
                </c:pt>
                <c:pt idx="8">
                  <c:v>0.26270875199999999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B-1C50-6445-97A9-7E252F5437D7}"/>
            </c:ext>
          </c:extLst>
        </c:ser>
        <c:ser>
          <c:idx val="7"/>
          <c:order val="28"/>
          <c:marker>
            <c:symbol val="none"/>
          </c:marker>
          <c:val>
            <c:numRef>
              <c:f>WEKA_Reduced_revised_zfNGbrain_!$N$105:$V$105</c:f>
              <c:numCache>
                <c:formatCode>General</c:formatCode>
                <c:ptCount val="9"/>
                <c:pt idx="0">
                  <c:v>9.2359614000000007E-2</c:v>
                </c:pt>
                <c:pt idx="1">
                  <c:v>18.491200469999999</c:v>
                </c:pt>
                <c:pt idx="2">
                  <c:v>5.3982521999999998E-2</c:v>
                </c:pt>
                <c:pt idx="3">
                  <c:v>0.91609726499999999</c:v>
                </c:pt>
                <c:pt idx="4">
                  <c:v>1.301498354</c:v>
                </c:pt>
                <c:pt idx="5">
                  <c:v>0.64880541400000002</c:v>
                </c:pt>
                <c:pt idx="6">
                  <c:v>0.26934659399999999</c:v>
                </c:pt>
                <c:pt idx="7">
                  <c:v>0.248965467</c:v>
                </c:pt>
                <c:pt idx="8">
                  <c:v>0.26003732600000001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C-1C50-6445-97A9-7E252F5437D7}"/>
            </c:ext>
          </c:extLst>
        </c:ser>
        <c:ser>
          <c:idx val="8"/>
          <c:order val="29"/>
          <c:marker>
            <c:symbol val="none"/>
          </c:marker>
          <c:val>
            <c:numRef>
              <c:f>WEKA_Reduced_revised_zfNGbrain_!$N$106:$V$106</c:f>
              <c:numCache>
                <c:formatCode>General</c:formatCode>
                <c:ptCount val="9"/>
                <c:pt idx="0">
                  <c:v>0.136951879</c:v>
                </c:pt>
                <c:pt idx="1">
                  <c:v>18.875854400000001</c:v>
                </c:pt>
                <c:pt idx="2">
                  <c:v>0</c:v>
                </c:pt>
                <c:pt idx="3">
                  <c:v>1.2526824649999999</c:v>
                </c:pt>
                <c:pt idx="4">
                  <c:v>0.98921116600000003</c:v>
                </c:pt>
                <c:pt idx="5">
                  <c:v>0.97892973999999999</c:v>
                </c:pt>
                <c:pt idx="6">
                  <c:v>0.22710151200000001</c:v>
                </c:pt>
                <c:pt idx="7">
                  <c:v>0.207061937</c:v>
                </c:pt>
                <c:pt idx="8">
                  <c:v>0.28102489400000003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D-1C50-6445-97A9-7E252F5437D7}"/>
            </c:ext>
          </c:extLst>
        </c:ser>
        <c:ser>
          <c:idx val="9"/>
          <c:order val="30"/>
          <c:marker>
            <c:symbol val="none"/>
          </c:marker>
          <c:val>
            <c:numRef>
              <c:f>WEKA_Reduced_revised_zfNGbrain_!$N$107:$V$107</c:f>
              <c:numCache>
                <c:formatCode>General</c:formatCode>
                <c:ptCount val="9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1.7658785859999999</c:v>
                </c:pt>
                <c:pt idx="4">
                  <c:v>0.76552073200000004</c:v>
                </c:pt>
                <c:pt idx="5">
                  <c:v>1.9142330649999999</c:v>
                </c:pt>
                <c:pt idx="6">
                  <c:v>0</c:v>
                </c:pt>
                <c:pt idx="7">
                  <c:v>0.42395445799999998</c:v>
                </c:pt>
                <c:pt idx="8">
                  <c:v>0.76967060899999995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E-1C50-6445-97A9-7E252F5437D7}"/>
            </c:ext>
          </c:extLst>
        </c:ser>
        <c:ser>
          <c:idx val="10"/>
          <c:order val="31"/>
          <c:marker>
            <c:symbol val="none"/>
          </c:marker>
          <c:val>
            <c:numRef>
              <c:f>WEKA_Reduced_revised_zfNGbrain_!$N$108:$V$108</c:f>
              <c:numCache>
                <c:formatCode>General</c:formatCode>
                <c:ptCount val="9"/>
                <c:pt idx="0">
                  <c:v>2.162246525</c:v>
                </c:pt>
                <c:pt idx="1">
                  <c:v>20.241645500000001</c:v>
                </c:pt>
                <c:pt idx="2">
                  <c:v>0</c:v>
                </c:pt>
                <c:pt idx="3">
                  <c:v>2.6691890680000001</c:v>
                </c:pt>
                <c:pt idx="4">
                  <c:v>1.288860793</c:v>
                </c:pt>
                <c:pt idx="5">
                  <c:v>2.0941139390000001</c:v>
                </c:pt>
                <c:pt idx="6">
                  <c:v>0</c:v>
                </c:pt>
                <c:pt idx="7">
                  <c:v>3.0685674089999999</c:v>
                </c:pt>
                <c:pt idx="8">
                  <c:v>5.0689166930000003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F-1C50-6445-97A9-7E252F5437D7}"/>
            </c:ext>
          </c:extLst>
        </c:ser>
        <c:ser>
          <c:idx val="11"/>
          <c:order val="32"/>
          <c:marker>
            <c:symbol val="none"/>
          </c:marker>
          <c:val>
            <c:numRef>
              <c:f>WEKA_Reduced_revised_zfNGbrain_!$N$109:$V$109</c:f>
              <c:numCache>
                <c:formatCode>General</c:formatCode>
                <c:ptCount val="9"/>
                <c:pt idx="0">
                  <c:v>0.90750478099999998</c:v>
                </c:pt>
                <c:pt idx="1">
                  <c:v>18.917269229999999</c:v>
                </c:pt>
                <c:pt idx="2">
                  <c:v>0.21512192999999999</c:v>
                </c:pt>
                <c:pt idx="3">
                  <c:v>1.604525191</c:v>
                </c:pt>
                <c:pt idx="4">
                  <c:v>1.7404595860000001</c:v>
                </c:pt>
                <c:pt idx="5">
                  <c:v>1.4560001419999999</c:v>
                </c:pt>
                <c:pt idx="6">
                  <c:v>0.25222946400000001</c:v>
                </c:pt>
                <c:pt idx="7">
                  <c:v>0.76621383600000004</c:v>
                </c:pt>
                <c:pt idx="8">
                  <c:v>0.92514525199999997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20-1C50-6445-97A9-7E252F5437D7}"/>
            </c:ext>
          </c:extLst>
        </c:ser>
        <c:ser>
          <c:idx val="12"/>
          <c:order val="33"/>
          <c:marker>
            <c:symbol val="none"/>
          </c:marker>
          <c:val>
            <c:numRef>
              <c:f>WEKA_Reduced_revised_zfNGbrain_!$N$110:$V$110</c:f>
              <c:numCache>
                <c:formatCode>General</c:formatCode>
                <c:ptCount val="9"/>
                <c:pt idx="0">
                  <c:v>0.98820323399999999</c:v>
                </c:pt>
                <c:pt idx="1">
                  <c:v>20.85480587</c:v>
                </c:pt>
                <c:pt idx="2">
                  <c:v>0</c:v>
                </c:pt>
                <c:pt idx="3">
                  <c:v>2.6051080249999998</c:v>
                </c:pt>
                <c:pt idx="4">
                  <c:v>1.36383247</c:v>
                </c:pt>
                <c:pt idx="5">
                  <c:v>2.8168688940000002</c:v>
                </c:pt>
                <c:pt idx="6">
                  <c:v>0</c:v>
                </c:pt>
                <c:pt idx="7">
                  <c:v>0.50430233800000002</c:v>
                </c:pt>
                <c:pt idx="8">
                  <c:v>1.337552517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21-1C50-6445-97A9-7E252F5437D7}"/>
            </c:ext>
          </c:extLst>
        </c:ser>
        <c:ser>
          <c:idx val="13"/>
          <c:order val="34"/>
          <c:marker>
            <c:symbol val="none"/>
          </c:marker>
          <c:val>
            <c:numRef>
              <c:f>WEKA_Reduced_revised_zfNGbrain_!$N$111:$V$111</c:f>
              <c:numCache>
                <c:formatCode>General</c:formatCode>
                <c:ptCount val="9"/>
                <c:pt idx="0">
                  <c:v>3.2395750730000001</c:v>
                </c:pt>
                <c:pt idx="1">
                  <c:v>20.289986039999999</c:v>
                </c:pt>
                <c:pt idx="2">
                  <c:v>0</c:v>
                </c:pt>
                <c:pt idx="3">
                  <c:v>3.1011708869999999</c:v>
                </c:pt>
                <c:pt idx="4">
                  <c:v>2.2203678600000001</c:v>
                </c:pt>
                <c:pt idx="5">
                  <c:v>6.3283966290000002</c:v>
                </c:pt>
                <c:pt idx="6">
                  <c:v>0</c:v>
                </c:pt>
                <c:pt idx="7">
                  <c:v>2.7217930799999999</c:v>
                </c:pt>
                <c:pt idx="8">
                  <c:v>3.3469668279999998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22-1C50-6445-97A9-7E252F5437D7}"/>
            </c:ext>
          </c:extLst>
        </c:ser>
        <c:ser>
          <c:idx val="14"/>
          <c:order val="35"/>
          <c:marker>
            <c:symbol val="none"/>
          </c:marker>
          <c:val>
            <c:numRef>
              <c:f>WEKA_Reduced_revised_zfNGbrain_!$N$112:$V$112</c:f>
              <c:numCache>
                <c:formatCode>General</c:formatCode>
                <c:ptCount val="9"/>
                <c:pt idx="0">
                  <c:v>0.75189234299999996</c:v>
                </c:pt>
                <c:pt idx="1">
                  <c:v>18.262553929999999</c:v>
                </c:pt>
                <c:pt idx="2">
                  <c:v>0.16073414699999999</c:v>
                </c:pt>
                <c:pt idx="3">
                  <c:v>1.5957276890000001</c:v>
                </c:pt>
                <c:pt idx="4">
                  <c:v>1.8078786979999999</c:v>
                </c:pt>
                <c:pt idx="5">
                  <c:v>1.757559791</c:v>
                </c:pt>
                <c:pt idx="6">
                  <c:v>0.25890509099999998</c:v>
                </c:pt>
                <c:pt idx="7">
                  <c:v>0.77622950000000002</c:v>
                </c:pt>
                <c:pt idx="8">
                  <c:v>1.099877408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23-1C50-6445-97A9-7E252F5437D7}"/>
            </c:ext>
          </c:extLst>
        </c:ser>
        <c:ser>
          <c:idx val="15"/>
          <c:order val="36"/>
          <c:marker>
            <c:symbol val="none"/>
          </c:marker>
          <c:val>
            <c:numRef>
              <c:f>WEKA_Reduced_revised_zfNGbrain_!$N$113:$V$113</c:f>
              <c:numCache>
                <c:formatCode>General</c:formatCode>
                <c:ptCount val="9"/>
                <c:pt idx="0">
                  <c:v>0.18922586</c:v>
                </c:pt>
                <c:pt idx="1">
                  <c:v>19.0142621</c:v>
                </c:pt>
                <c:pt idx="2">
                  <c:v>0</c:v>
                </c:pt>
                <c:pt idx="3">
                  <c:v>1.8939390789999999</c:v>
                </c:pt>
                <c:pt idx="4">
                  <c:v>0.85031505900000004</c:v>
                </c:pt>
                <c:pt idx="5">
                  <c:v>2.1388875989999998</c:v>
                </c:pt>
                <c:pt idx="6">
                  <c:v>0.231085295</c:v>
                </c:pt>
                <c:pt idx="7">
                  <c:v>0</c:v>
                </c:pt>
                <c:pt idx="8">
                  <c:v>0.51508964800000001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24-1C50-6445-97A9-7E252F5437D7}"/>
            </c:ext>
          </c:extLst>
        </c:ser>
        <c:ser>
          <c:idx val="16"/>
          <c:order val="37"/>
          <c:marker>
            <c:symbol val="none"/>
          </c:marker>
          <c:val>
            <c:numRef>
              <c:f>WEKA_Reduced_revised_zfNGbrain_!$N$114:$V$114</c:f>
              <c:numCache>
                <c:formatCode>General</c:formatCode>
                <c:ptCount val="9"/>
                <c:pt idx="0">
                  <c:v>0.108812667</c:v>
                </c:pt>
                <c:pt idx="1">
                  <c:v>18.037928879999999</c:v>
                </c:pt>
                <c:pt idx="2">
                  <c:v>0</c:v>
                </c:pt>
                <c:pt idx="3">
                  <c:v>0.98971402200000003</c:v>
                </c:pt>
                <c:pt idx="4">
                  <c:v>1.5139673659999999</c:v>
                </c:pt>
                <c:pt idx="5">
                  <c:v>0.77855983500000003</c:v>
                </c:pt>
                <c:pt idx="6">
                  <c:v>0.23132285399999999</c:v>
                </c:pt>
                <c:pt idx="7">
                  <c:v>0.134803861</c:v>
                </c:pt>
                <c:pt idx="8">
                  <c:v>0.16543507099999999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25-1C50-6445-97A9-7E252F5437D7}"/>
            </c:ext>
          </c:extLst>
        </c:ser>
        <c:ser>
          <c:idx val="17"/>
          <c:order val="38"/>
          <c:marker>
            <c:symbol val="none"/>
          </c:marker>
          <c:val>
            <c:numRef>
              <c:f>WEKA_Reduced_revised_zfNGbrain_!$N$115:$V$115</c:f>
              <c:numCache>
                <c:formatCode>General</c:formatCode>
                <c:ptCount val="9"/>
                <c:pt idx="0">
                  <c:v>0.21980148999999999</c:v>
                </c:pt>
                <c:pt idx="1">
                  <c:v>18.652815239999999</c:v>
                </c:pt>
                <c:pt idx="2">
                  <c:v>0</c:v>
                </c:pt>
                <c:pt idx="3">
                  <c:v>1.3314203520000001</c:v>
                </c:pt>
                <c:pt idx="4">
                  <c:v>1.3359848780000001</c:v>
                </c:pt>
                <c:pt idx="5">
                  <c:v>1.2048009180000001</c:v>
                </c:pt>
                <c:pt idx="6">
                  <c:v>0.231405369</c:v>
                </c:pt>
                <c:pt idx="7">
                  <c:v>0.214884465</c:v>
                </c:pt>
                <c:pt idx="8">
                  <c:v>0.43116269499999998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26-1C50-6445-97A9-7E252F5437D7}"/>
            </c:ext>
          </c:extLst>
        </c:ser>
        <c:ser>
          <c:idx val="18"/>
          <c:order val="39"/>
          <c:marker>
            <c:symbol val="none"/>
          </c:marker>
          <c:val>
            <c:numRef>
              <c:f>WEKA_Reduced_revised_zfNGbrain_!$N$116:$V$116</c:f>
              <c:numCache>
                <c:formatCode>General</c:formatCode>
                <c:ptCount val="9"/>
                <c:pt idx="0">
                  <c:v>1.327362234</c:v>
                </c:pt>
                <c:pt idx="1">
                  <c:v>18.274791189999998</c:v>
                </c:pt>
                <c:pt idx="2">
                  <c:v>0</c:v>
                </c:pt>
                <c:pt idx="3">
                  <c:v>0</c:v>
                </c:pt>
                <c:pt idx="4">
                  <c:v>1.8910845679999999</c:v>
                </c:pt>
                <c:pt idx="5">
                  <c:v>3.5310245130000002</c:v>
                </c:pt>
                <c:pt idx="6">
                  <c:v>0</c:v>
                </c:pt>
                <c:pt idx="7">
                  <c:v>0</c:v>
                </c:pt>
                <c:pt idx="8">
                  <c:v>3.638880882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27-1C50-6445-97A9-7E252F5437D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75367407"/>
        <c:axId val="575369055"/>
      </c:lineChart>
      <c:catAx>
        <c:axId val="57536740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575369055"/>
        <c:crosses val="autoZero"/>
        <c:auto val="1"/>
        <c:lblAlgn val="ctr"/>
        <c:lblOffset val="100"/>
        <c:noMultiLvlLbl val="0"/>
      </c:catAx>
      <c:valAx>
        <c:axId val="575369055"/>
        <c:scaling>
          <c:orientation val="minMax"/>
          <c:max val="1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575367407"/>
        <c:crosses val="autoZero"/>
        <c:crossBetween val="between"/>
        <c:majorUnit val="20"/>
      </c:valAx>
    </c:plotArea>
    <c:plotVisOnly val="1"/>
    <c:dispBlanksAs val="gap"/>
    <c:showDLblsOverMax val="0"/>
  </c:chart>
  <c:txPr>
    <a:bodyPr/>
    <a:lstStyle/>
    <a:p>
      <a:pPr>
        <a:defRPr/>
      </a:pPr>
      <a:endParaRPr lang="zh-TW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" altLang="zh-TW"/>
              <a:t>F2H4N5</a:t>
            </a:r>
            <a:endParaRPr lang="zh-TW" altLang="en-US"/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22"/>
          <c:order val="0"/>
          <c:marker>
            <c:symbol val="none"/>
          </c:marker>
          <c:val>
            <c:numRef>
              <c:f>WEKA_Reduced_revised_zfNGbrain_!$N$117:$V$117</c:f>
              <c:numCache>
                <c:formatCode>General</c:formatCode>
                <c:ptCount val="9"/>
                <c:pt idx="0">
                  <c:v>0.172890245</c:v>
                </c:pt>
                <c:pt idx="1">
                  <c:v>0.35294850300000002</c:v>
                </c:pt>
                <c:pt idx="2">
                  <c:v>0</c:v>
                </c:pt>
                <c:pt idx="3">
                  <c:v>33.142902329999998</c:v>
                </c:pt>
                <c:pt idx="4">
                  <c:v>21.43741563</c:v>
                </c:pt>
                <c:pt idx="5">
                  <c:v>1.8987621830000001</c:v>
                </c:pt>
                <c:pt idx="6">
                  <c:v>0.73063182599999998</c:v>
                </c:pt>
                <c:pt idx="7">
                  <c:v>0</c:v>
                </c:pt>
                <c:pt idx="8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F7E-AD41-A33B-9B9BA4A778D3}"/>
            </c:ext>
          </c:extLst>
        </c:ser>
        <c:ser>
          <c:idx val="23"/>
          <c:order val="1"/>
          <c:marker>
            <c:symbol val="none"/>
          </c:marker>
          <c:val>
            <c:numRef>
              <c:f>WEKA_Reduced_revised_zfNGbrain_!$N$118:$V$118</c:f>
              <c:numCache>
                <c:formatCode>General</c:formatCode>
                <c:ptCount val="9"/>
                <c:pt idx="0">
                  <c:v>8.8439959999999998E-2</c:v>
                </c:pt>
                <c:pt idx="1">
                  <c:v>0.29559664699999999</c:v>
                </c:pt>
                <c:pt idx="2">
                  <c:v>0</c:v>
                </c:pt>
                <c:pt idx="3">
                  <c:v>52.858004000000001</c:v>
                </c:pt>
                <c:pt idx="4">
                  <c:v>13.60259463</c:v>
                </c:pt>
                <c:pt idx="5">
                  <c:v>2.2301872880000002</c:v>
                </c:pt>
                <c:pt idx="6">
                  <c:v>0.40931603100000002</c:v>
                </c:pt>
                <c:pt idx="7">
                  <c:v>0.14216609799999999</c:v>
                </c:pt>
                <c:pt idx="8">
                  <c:v>0.27605371000000001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8F7E-AD41-A33B-9B9BA4A778D3}"/>
            </c:ext>
          </c:extLst>
        </c:ser>
        <c:ser>
          <c:idx val="24"/>
          <c:order val="2"/>
          <c:marker>
            <c:symbol val="none"/>
          </c:marker>
          <c:val>
            <c:numRef>
              <c:f>WEKA_Reduced_revised_zfNGbrain_!$N$119:$V$119</c:f>
              <c:numCache>
                <c:formatCode>General</c:formatCode>
                <c:ptCount val="9"/>
                <c:pt idx="0">
                  <c:v>5.7595142000000002E-2</c:v>
                </c:pt>
                <c:pt idx="1">
                  <c:v>9.1435730000000007E-2</c:v>
                </c:pt>
                <c:pt idx="2">
                  <c:v>0</c:v>
                </c:pt>
                <c:pt idx="3">
                  <c:v>25.305349870000001</c:v>
                </c:pt>
                <c:pt idx="4">
                  <c:v>17.317312260000001</c:v>
                </c:pt>
                <c:pt idx="5">
                  <c:v>1.3678719159999999</c:v>
                </c:pt>
                <c:pt idx="6">
                  <c:v>0.48223690899999999</c:v>
                </c:pt>
                <c:pt idx="7">
                  <c:v>0</c:v>
                </c:pt>
                <c:pt idx="8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8F7E-AD41-A33B-9B9BA4A778D3}"/>
            </c:ext>
          </c:extLst>
        </c:ser>
        <c:ser>
          <c:idx val="25"/>
          <c:order val="3"/>
          <c:marker>
            <c:symbol val="none"/>
          </c:marker>
          <c:val>
            <c:numRef>
              <c:f>WEKA_Reduced_revised_zfNGbrain_!$N$120:$V$120</c:f>
              <c:numCache>
                <c:formatCode>General</c:formatCode>
                <c:ptCount val="9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41.991380239999998</c:v>
                </c:pt>
                <c:pt idx="4">
                  <c:v>13.62797288</c:v>
                </c:pt>
                <c:pt idx="5">
                  <c:v>1.4077142789999999</c:v>
                </c:pt>
                <c:pt idx="6">
                  <c:v>0.465324073</c:v>
                </c:pt>
                <c:pt idx="7">
                  <c:v>0</c:v>
                </c:pt>
                <c:pt idx="8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8F7E-AD41-A33B-9B9BA4A778D3}"/>
            </c:ext>
          </c:extLst>
        </c:ser>
        <c:ser>
          <c:idx val="26"/>
          <c:order val="4"/>
          <c:marker>
            <c:symbol val="none"/>
          </c:marker>
          <c:val>
            <c:numRef>
              <c:f>WEKA_Reduced_revised_zfNGbrain_!$N$121:$V$121</c:f>
              <c:numCache>
                <c:formatCode>General</c:formatCode>
                <c:ptCount val="9"/>
                <c:pt idx="0">
                  <c:v>0.103997399</c:v>
                </c:pt>
                <c:pt idx="1">
                  <c:v>8.8708265999999994E-2</c:v>
                </c:pt>
                <c:pt idx="2">
                  <c:v>0</c:v>
                </c:pt>
                <c:pt idx="3">
                  <c:v>23.671008499999999</c:v>
                </c:pt>
                <c:pt idx="4">
                  <c:v>16.98811375</c:v>
                </c:pt>
                <c:pt idx="5">
                  <c:v>1.341470881</c:v>
                </c:pt>
                <c:pt idx="6">
                  <c:v>0.57441017299999997</c:v>
                </c:pt>
                <c:pt idx="7">
                  <c:v>0</c:v>
                </c:pt>
                <c:pt idx="8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8F7E-AD41-A33B-9B9BA4A778D3}"/>
            </c:ext>
          </c:extLst>
        </c:ser>
        <c:ser>
          <c:idx val="27"/>
          <c:order val="5"/>
          <c:marker>
            <c:symbol val="none"/>
          </c:marker>
          <c:val>
            <c:numRef>
              <c:f>WEKA_Reduced_revised_zfNGbrain_!$N$122:$V$122</c:f>
              <c:numCache>
                <c:formatCode>General</c:formatCode>
                <c:ptCount val="9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36.3107732</c:v>
                </c:pt>
                <c:pt idx="4">
                  <c:v>13.941833340000001</c:v>
                </c:pt>
                <c:pt idx="5">
                  <c:v>2.1178588</c:v>
                </c:pt>
                <c:pt idx="6">
                  <c:v>0.35764311799999998</c:v>
                </c:pt>
                <c:pt idx="7">
                  <c:v>0</c:v>
                </c:pt>
                <c:pt idx="8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8F7E-AD41-A33B-9B9BA4A778D3}"/>
            </c:ext>
          </c:extLst>
        </c:ser>
        <c:ser>
          <c:idx val="28"/>
          <c:order val="6"/>
          <c:marker>
            <c:symbol val="none"/>
          </c:marker>
          <c:val>
            <c:numRef>
              <c:f>WEKA_Reduced_revised_zfNGbrain_!$N$123:$V$123</c:f>
              <c:numCache>
                <c:formatCode>General</c:formatCode>
                <c:ptCount val="9"/>
                <c:pt idx="0">
                  <c:v>0.71358690700000005</c:v>
                </c:pt>
                <c:pt idx="1">
                  <c:v>0.32022493600000002</c:v>
                </c:pt>
                <c:pt idx="2">
                  <c:v>0.155495351</c:v>
                </c:pt>
                <c:pt idx="3">
                  <c:v>36.207656409999998</c:v>
                </c:pt>
                <c:pt idx="4">
                  <c:v>14.91387462</c:v>
                </c:pt>
                <c:pt idx="5">
                  <c:v>2.2498791640000002</c:v>
                </c:pt>
                <c:pt idx="6">
                  <c:v>0.47147100600000003</c:v>
                </c:pt>
                <c:pt idx="7">
                  <c:v>0</c:v>
                </c:pt>
                <c:pt idx="8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8F7E-AD41-A33B-9B9BA4A778D3}"/>
            </c:ext>
          </c:extLst>
        </c:ser>
        <c:ser>
          <c:idx val="29"/>
          <c:order val="7"/>
          <c:marker>
            <c:symbol val="none"/>
          </c:marker>
          <c:val>
            <c:numRef>
              <c:f>WEKA_Reduced_revised_zfNGbrain_!$N$124:$V$124</c:f>
              <c:numCache>
                <c:formatCode>General</c:formatCode>
                <c:ptCount val="9"/>
                <c:pt idx="0">
                  <c:v>1.507543911</c:v>
                </c:pt>
                <c:pt idx="1">
                  <c:v>0.61897048200000004</c:v>
                </c:pt>
                <c:pt idx="2">
                  <c:v>0.30792379600000003</c:v>
                </c:pt>
                <c:pt idx="3">
                  <c:v>25.057667219999999</c:v>
                </c:pt>
                <c:pt idx="4">
                  <c:v>25.86436917</c:v>
                </c:pt>
                <c:pt idx="5">
                  <c:v>2.058825584</c:v>
                </c:pt>
                <c:pt idx="6">
                  <c:v>0.651582891</c:v>
                </c:pt>
                <c:pt idx="7">
                  <c:v>0.13388936300000001</c:v>
                </c:pt>
                <c:pt idx="8">
                  <c:v>0.15521861100000001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8F7E-AD41-A33B-9B9BA4A778D3}"/>
            </c:ext>
          </c:extLst>
        </c:ser>
        <c:ser>
          <c:idx val="30"/>
          <c:order val="8"/>
          <c:marker>
            <c:symbol val="none"/>
          </c:marker>
          <c:val>
            <c:numRef>
              <c:f>WEKA_Reduced_revised_zfNGbrain_!$N$125:$V$125</c:f>
              <c:numCache>
                <c:formatCode>General</c:formatCode>
                <c:ptCount val="9"/>
                <c:pt idx="0">
                  <c:v>0.17334274699999999</c:v>
                </c:pt>
                <c:pt idx="1">
                  <c:v>0.429383495</c:v>
                </c:pt>
                <c:pt idx="2">
                  <c:v>0</c:v>
                </c:pt>
                <c:pt idx="3">
                  <c:v>36.270203129999999</c:v>
                </c:pt>
                <c:pt idx="4">
                  <c:v>16.935930330000001</c:v>
                </c:pt>
                <c:pt idx="5">
                  <c:v>2.1697257470000002</c:v>
                </c:pt>
                <c:pt idx="6">
                  <c:v>0.51116396099999994</c:v>
                </c:pt>
                <c:pt idx="7">
                  <c:v>0.26989657099999997</c:v>
                </c:pt>
                <c:pt idx="8">
                  <c:v>0.42249015000000001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8-8F7E-AD41-A33B-9B9BA4A778D3}"/>
            </c:ext>
          </c:extLst>
        </c:ser>
        <c:ser>
          <c:idx val="31"/>
          <c:order val="9"/>
          <c:marker>
            <c:symbol val="none"/>
          </c:marker>
          <c:val>
            <c:numRef>
              <c:f>WEKA_Reduced_revised_zfNGbrain_!$N$126:$V$126</c:f>
              <c:numCache>
                <c:formatCode>General</c:formatCode>
                <c:ptCount val="9"/>
                <c:pt idx="0">
                  <c:v>0.59612962199999997</c:v>
                </c:pt>
                <c:pt idx="1">
                  <c:v>0.23436704799999999</c:v>
                </c:pt>
                <c:pt idx="2">
                  <c:v>0.19059202</c:v>
                </c:pt>
                <c:pt idx="3">
                  <c:v>24.52317596</c:v>
                </c:pt>
                <c:pt idx="4">
                  <c:v>23.416782250000001</c:v>
                </c:pt>
                <c:pt idx="5">
                  <c:v>1.773731307</c:v>
                </c:pt>
                <c:pt idx="6">
                  <c:v>0.63758524999999999</c:v>
                </c:pt>
                <c:pt idx="7">
                  <c:v>0</c:v>
                </c:pt>
                <c:pt idx="8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9-8F7E-AD41-A33B-9B9BA4A778D3}"/>
            </c:ext>
          </c:extLst>
        </c:ser>
        <c:ser>
          <c:idx val="32"/>
          <c:order val="10"/>
          <c:marker>
            <c:symbol val="none"/>
          </c:marker>
          <c:val>
            <c:numRef>
              <c:f>WEKA_Reduced_revised_zfNGbrain_!$N$127:$V$127</c:f>
              <c:numCache>
                <c:formatCode>General</c:formatCode>
                <c:ptCount val="9"/>
                <c:pt idx="0">
                  <c:v>0.189200376</c:v>
                </c:pt>
                <c:pt idx="1">
                  <c:v>0.25860232100000002</c:v>
                </c:pt>
                <c:pt idx="2">
                  <c:v>0</c:v>
                </c:pt>
                <c:pt idx="3">
                  <c:v>36.89963461</c:v>
                </c:pt>
                <c:pt idx="4">
                  <c:v>16.625913969999999</c:v>
                </c:pt>
                <c:pt idx="5">
                  <c:v>2.28576011</c:v>
                </c:pt>
                <c:pt idx="6">
                  <c:v>0.45198603300000001</c:v>
                </c:pt>
                <c:pt idx="7">
                  <c:v>0.15471716899999999</c:v>
                </c:pt>
                <c:pt idx="8">
                  <c:v>0.21333614400000001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A-8F7E-AD41-A33B-9B9BA4A778D3}"/>
            </c:ext>
          </c:extLst>
        </c:ser>
        <c:ser>
          <c:idx val="33"/>
          <c:order val="11"/>
          <c:marker>
            <c:symbol val="none"/>
          </c:marker>
          <c:val>
            <c:numRef>
              <c:f>WEKA_Reduced_revised_zfNGbrain_!$N$128:$V$128</c:f>
              <c:numCache>
                <c:formatCode>General</c:formatCode>
                <c:ptCount val="9"/>
                <c:pt idx="0">
                  <c:v>0.81738576399999996</c:v>
                </c:pt>
                <c:pt idx="1">
                  <c:v>0.28998007599999998</c:v>
                </c:pt>
                <c:pt idx="2">
                  <c:v>0.15495416000000001</c:v>
                </c:pt>
                <c:pt idx="3">
                  <c:v>25.52402609</c:v>
                </c:pt>
                <c:pt idx="4">
                  <c:v>22.935517730000001</c:v>
                </c:pt>
                <c:pt idx="5">
                  <c:v>1.845143363</c:v>
                </c:pt>
                <c:pt idx="6">
                  <c:v>0.57839729500000003</c:v>
                </c:pt>
                <c:pt idx="7">
                  <c:v>0</c:v>
                </c:pt>
                <c:pt idx="8">
                  <c:v>9.5730354000000004E-2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B-8F7E-AD41-A33B-9B9BA4A778D3}"/>
            </c:ext>
          </c:extLst>
        </c:ser>
        <c:ser>
          <c:idx val="34"/>
          <c:order val="12"/>
          <c:marker>
            <c:symbol val="none"/>
          </c:marker>
          <c:val>
            <c:numRef>
              <c:f>WEKA_Reduced_revised_zfNGbrain_!$N$129:$V$129</c:f>
              <c:numCache>
                <c:formatCode>General</c:formatCode>
                <c:ptCount val="9"/>
                <c:pt idx="0">
                  <c:v>0.452700098</c:v>
                </c:pt>
                <c:pt idx="1">
                  <c:v>0.52150653800000002</c:v>
                </c:pt>
                <c:pt idx="2">
                  <c:v>0</c:v>
                </c:pt>
                <c:pt idx="3">
                  <c:v>36.469023460000003</c:v>
                </c:pt>
                <c:pt idx="4">
                  <c:v>17.345715169999998</c:v>
                </c:pt>
                <c:pt idx="5">
                  <c:v>2.6034945619999998</c:v>
                </c:pt>
                <c:pt idx="6">
                  <c:v>0.26282355699999999</c:v>
                </c:pt>
                <c:pt idx="7">
                  <c:v>0.27123204899999998</c:v>
                </c:pt>
                <c:pt idx="8">
                  <c:v>0.56423590800000001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C-8F7E-AD41-A33B-9B9BA4A778D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75367407"/>
        <c:axId val="575369055"/>
      </c:lineChart>
      <c:catAx>
        <c:axId val="57536740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575369055"/>
        <c:crosses val="autoZero"/>
        <c:auto val="1"/>
        <c:lblAlgn val="ctr"/>
        <c:lblOffset val="100"/>
        <c:noMultiLvlLbl val="0"/>
      </c:catAx>
      <c:valAx>
        <c:axId val="575369055"/>
        <c:scaling>
          <c:orientation val="minMax"/>
          <c:max val="1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575367407"/>
        <c:crosses val="autoZero"/>
        <c:crossBetween val="between"/>
        <c:majorUnit val="20"/>
      </c:valAx>
    </c:plotArea>
    <c:plotVisOnly val="1"/>
    <c:dispBlanksAs val="gap"/>
    <c:showDLblsOverMax val="0"/>
  </c:chart>
  <c:txPr>
    <a:bodyPr/>
    <a:lstStyle/>
    <a:p>
      <a:pPr>
        <a:defRPr/>
      </a:pPr>
      <a:endParaRPr lang="zh-TW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" altLang="zh-TW"/>
              <a:t>F2H6N4S1</a:t>
            </a:r>
            <a:endParaRPr lang="zh-TW" altLang="en-US"/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22"/>
          <c:order val="0"/>
          <c:marker>
            <c:symbol val="none"/>
          </c:marker>
          <c:val>
            <c:numRef>
              <c:f>WEKA_Reduced_revised_zfNGbrain_!$N$130:$V$130</c:f>
              <c:numCache>
                <c:formatCode>General</c:formatCode>
                <c:ptCount val="9"/>
                <c:pt idx="0">
                  <c:v>0.61897737799999997</c:v>
                </c:pt>
                <c:pt idx="1">
                  <c:v>18.93148807</c:v>
                </c:pt>
                <c:pt idx="2">
                  <c:v>6.1912236000000002E-2</c:v>
                </c:pt>
                <c:pt idx="3">
                  <c:v>0.68686768399999998</c:v>
                </c:pt>
                <c:pt idx="4">
                  <c:v>6.1277945569999996</c:v>
                </c:pt>
                <c:pt idx="5">
                  <c:v>0.27109121400000002</c:v>
                </c:pt>
                <c:pt idx="6">
                  <c:v>0.27417254200000002</c:v>
                </c:pt>
                <c:pt idx="7">
                  <c:v>10.398458160000001</c:v>
                </c:pt>
                <c:pt idx="8">
                  <c:v>10.45777773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D95-3042-BC29-A88A90DE95BE}"/>
            </c:ext>
          </c:extLst>
        </c:ser>
        <c:ser>
          <c:idx val="23"/>
          <c:order val="1"/>
          <c:marker>
            <c:symbol val="none"/>
          </c:marker>
          <c:val>
            <c:numRef>
              <c:f>WEKA_Reduced_revised_zfNGbrain_!$N$131:$V$131</c:f>
              <c:numCache>
                <c:formatCode>General</c:formatCode>
                <c:ptCount val="9"/>
                <c:pt idx="0">
                  <c:v>0.21849491400000001</c:v>
                </c:pt>
                <c:pt idx="1">
                  <c:v>19.567565309999999</c:v>
                </c:pt>
                <c:pt idx="2">
                  <c:v>0</c:v>
                </c:pt>
                <c:pt idx="3">
                  <c:v>0.45781416600000002</c:v>
                </c:pt>
                <c:pt idx="4">
                  <c:v>3.7501066160000001</c:v>
                </c:pt>
                <c:pt idx="5">
                  <c:v>9.3171723999999997E-2</c:v>
                </c:pt>
                <c:pt idx="6">
                  <c:v>0.60199866000000002</c:v>
                </c:pt>
                <c:pt idx="7">
                  <c:v>19.68581356</c:v>
                </c:pt>
                <c:pt idx="8">
                  <c:v>24.363010880000001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DD95-3042-BC29-A88A90DE95BE}"/>
            </c:ext>
          </c:extLst>
        </c:ser>
        <c:ser>
          <c:idx val="24"/>
          <c:order val="2"/>
          <c:marker>
            <c:symbol val="none"/>
          </c:marker>
          <c:val>
            <c:numRef>
              <c:f>WEKA_Reduced_revised_zfNGbrain_!$N$132:$V$132</c:f>
              <c:numCache>
                <c:formatCode>General</c:formatCode>
                <c:ptCount val="9"/>
                <c:pt idx="0">
                  <c:v>0.459097268</c:v>
                </c:pt>
                <c:pt idx="1">
                  <c:v>18.92781329</c:v>
                </c:pt>
                <c:pt idx="2">
                  <c:v>8.2120578999999999E-2</c:v>
                </c:pt>
                <c:pt idx="3">
                  <c:v>0.186853768</c:v>
                </c:pt>
                <c:pt idx="4">
                  <c:v>6.1783455050000002</c:v>
                </c:pt>
                <c:pt idx="5">
                  <c:v>0.12670031600000001</c:v>
                </c:pt>
                <c:pt idx="6">
                  <c:v>0.45654008400000001</c:v>
                </c:pt>
                <c:pt idx="7">
                  <c:v>12.43925913</c:v>
                </c:pt>
                <c:pt idx="8">
                  <c:v>10.731409040000001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DD95-3042-BC29-A88A90DE95BE}"/>
            </c:ext>
          </c:extLst>
        </c:ser>
        <c:ser>
          <c:idx val="25"/>
          <c:order val="3"/>
          <c:marker>
            <c:symbol val="none"/>
          </c:marker>
          <c:val>
            <c:numRef>
              <c:f>WEKA_Reduced_revised_zfNGbrain_!$N$133:$V$133</c:f>
              <c:numCache>
                <c:formatCode>General</c:formatCode>
                <c:ptCount val="9"/>
                <c:pt idx="0">
                  <c:v>0.135707522</c:v>
                </c:pt>
                <c:pt idx="1">
                  <c:v>19.943563560000001</c:v>
                </c:pt>
                <c:pt idx="2">
                  <c:v>0</c:v>
                </c:pt>
                <c:pt idx="3">
                  <c:v>0.157611588</c:v>
                </c:pt>
                <c:pt idx="4">
                  <c:v>3.453512505</c:v>
                </c:pt>
                <c:pt idx="5">
                  <c:v>0.10150382199999999</c:v>
                </c:pt>
                <c:pt idx="6">
                  <c:v>1.0111790430000001</c:v>
                </c:pt>
                <c:pt idx="7">
                  <c:v>19.62388507</c:v>
                </c:pt>
                <c:pt idx="8">
                  <c:v>27.496718260000002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DD95-3042-BC29-A88A90DE95BE}"/>
            </c:ext>
          </c:extLst>
        </c:ser>
        <c:ser>
          <c:idx val="26"/>
          <c:order val="4"/>
          <c:marker>
            <c:symbol val="none"/>
          </c:marker>
          <c:val>
            <c:numRef>
              <c:f>WEKA_Reduced_revised_zfNGbrain_!$N$134:$V$134</c:f>
              <c:numCache>
                <c:formatCode>General</c:formatCode>
                <c:ptCount val="9"/>
                <c:pt idx="0">
                  <c:v>0.113783971</c:v>
                </c:pt>
                <c:pt idx="1">
                  <c:v>18.782293469999999</c:v>
                </c:pt>
                <c:pt idx="2">
                  <c:v>0</c:v>
                </c:pt>
                <c:pt idx="3">
                  <c:v>0.18438046399999999</c:v>
                </c:pt>
                <c:pt idx="4">
                  <c:v>6.4404361229999996</c:v>
                </c:pt>
                <c:pt idx="5">
                  <c:v>0</c:v>
                </c:pt>
                <c:pt idx="6">
                  <c:v>1.104597506</c:v>
                </c:pt>
                <c:pt idx="7">
                  <c:v>15.6506466</c:v>
                </c:pt>
                <c:pt idx="8">
                  <c:v>11.36276095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DD95-3042-BC29-A88A90DE95BE}"/>
            </c:ext>
          </c:extLst>
        </c:ser>
        <c:ser>
          <c:idx val="27"/>
          <c:order val="5"/>
          <c:marker>
            <c:symbol val="none"/>
          </c:marker>
          <c:val>
            <c:numRef>
              <c:f>WEKA_Reduced_revised_zfNGbrain_!$N$135:$V$135</c:f>
              <c:numCache>
                <c:formatCode>General</c:formatCode>
                <c:ptCount val="9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0.105149963</c:v>
                </c:pt>
                <c:pt idx="4">
                  <c:v>3.281496229</c:v>
                </c:pt>
                <c:pt idx="5">
                  <c:v>7.5789135999999993E-2</c:v>
                </c:pt>
                <c:pt idx="6">
                  <c:v>1.572377554</c:v>
                </c:pt>
                <c:pt idx="7">
                  <c:v>22.452986769999999</c:v>
                </c:pt>
                <c:pt idx="8">
                  <c:v>30.024620030000001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DD95-3042-BC29-A88A90DE95BE}"/>
            </c:ext>
          </c:extLst>
        </c:ser>
        <c:ser>
          <c:idx val="28"/>
          <c:order val="6"/>
          <c:marker>
            <c:symbol val="none"/>
          </c:marker>
          <c:val>
            <c:numRef>
              <c:f>WEKA_Reduced_revised_zfNGbrain_!$N$136:$V$136</c:f>
              <c:numCache>
                <c:formatCode>General</c:formatCode>
                <c:ptCount val="9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0.15898078700000001</c:v>
                </c:pt>
                <c:pt idx="4">
                  <c:v>7.8648376750000004</c:v>
                </c:pt>
                <c:pt idx="5">
                  <c:v>0</c:v>
                </c:pt>
                <c:pt idx="6">
                  <c:v>1.2599019419999999</c:v>
                </c:pt>
                <c:pt idx="7">
                  <c:v>15.45743459</c:v>
                </c:pt>
                <c:pt idx="8">
                  <c:v>12.807467389999999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DD95-3042-BC29-A88A90DE95BE}"/>
            </c:ext>
          </c:extLst>
        </c:ser>
        <c:ser>
          <c:idx val="29"/>
          <c:order val="7"/>
          <c:marker>
            <c:symbol val="none"/>
          </c:marker>
          <c:val>
            <c:numRef>
              <c:f>WEKA_Reduced_revised_zfNGbrain_!$N$137:$V$137</c:f>
              <c:numCache>
                <c:formatCode>General</c:formatCode>
                <c:ptCount val="9"/>
                <c:pt idx="0">
                  <c:v>0.164818362</c:v>
                </c:pt>
                <c:pt idx="1">
                  <c:v>19.875474369999999</c:v>
                </c:pt>
                <c:pt idx="2">
                  <c:v>0</c:v>
                </c:pt>
                <c:pt idx="3">
                  <c:v>0.24531635199999999</c:v>
                </c:pt>
                <c:pt idx="4">
                  <c:v>3.3820150039999999</c:v>
                </c:pt>
                <c:pt idx="5">
                  <c:v>0.32157259999999999</c:v>
                </c:pt>
                <c:pt idx="6">
                  <c:v>1.922928116</c:v>
                </c:pt>
                <c:pt idx="7">
                  <c:v>24.15349432</c:v>
                </c:pt>
                <c:pt idx="8">
                  <c:v>30.394714149999999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DD95-3042-BC29-A88A90DE95BE}"/>
            </c:ext>
          </c:extLst>
        </c:ser>
        <c:ser>
          <c:idx val="30"/>
          <c:order val="8"/>
          <c:marker>
            <c:symbol val="none"/>
          </c:marker>
          <c:val>
            <c:numRef>
              <c:f>WEKA_Reduced_revised_zfNGbrain_!$N$138:$V$138</c:f>
              <c:numCache>
                <c:formatCode>General</c:formatCode>
                <c:ptCount val="9"/>
                <c:pt idx="0">
                  <c:v>0.21490562299999999</c:v>
                </c:pt>
                <c:pt idx="1">
                  <c:v>18.732439110000001</c:v>
                </c:pt>
                <c:pt idx="2">
                  <c:v>0</c:v>
                </c:pt>
                <c:pt idx="3">
                  <c:v>0.52518432299999995</c:v>
                </c:pt>
                <c:pt idx="4">
                  <c:v>7.4783963550000001</c:v>
                </c:pt>
                <c:pt idx="5">
                  <c:v>0.34836748499999998</c:v>
                </c:pt>
                <c:pt idx="6">
                  <c:v>1.2921340910000001</c:v>
                </c:pt>
                <c:pt idx="7">
                  <c:v>13.932348190000001</c:v>
                </c:pt>
                <c:pt idx="8">
                  <c:v>11.11346728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8-DD95-3042-BC29-A88A90DE95BE}"/>
            </c:ext>
          </c:extLst>
        </c:ser>
        <c:ser>
          <c:idx val="31"/>
          <c:order val="9"/>
          <c:marker>
            <c:symbol val="none"/>
          </c:marker>
          <c:val>
            <c:numRef>
              <c:f>WEKA_Reduced_revised_zfNGbrain_!$N$139:$V$139</c:f>
              <c:numCache>
                <c:formatCode>General</c:formatCode>
                <c:ptCount val="9"/>
                <c:pt idx="0">
                  <c:v>0.39722481300000001</c:v>
                </c:pt>
                <c:pt idx="1">
                  <c:v>18.473668249999999</c:v>
                </c:pt>
                <c:pt idx="2">
                  <c:v>9.1862786000000002E-2</c:v>
                </c:pt>
                <c:pt idx="3">
                  <c:v>1.7615099999999999</c:v>
                </c:pt>
                <c:pt idx="4">
                  <c:v>7.9182738930000003</c:v>
                </c:pt>
                <c:pt idx="5">
                  <c:v>1.2836474680000001</c:v>
                </c:pt>
                <c:pt idx="6">
                  <c:v>0.50483940000000005</c:v>
                </c:pt>
                <c:pt idx="7">
                  <c:v>11.539532319999999</c:v>
                </c:pt>
                <c:pt idx="8">
                  <c:v>10.124442159999999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9-DD95-3042-BC29-A88A90DE95BE}"/>
            </c:ext>
          </c:extLst>
        </c:ser>
        <c:ser>
          <c:idx val="32"/>
          <c:order val="10"/>
          <c:marker>
            <c:symbol val="none"/>
          </c:marker>
          <c:val>
            <c:numRef>
              <c:f>WEKA_Reduced_revised_zfNGbrain_!$N$140:$V$140</c:f>
              <c:numCache>
                <c:formatCode>General</c:formatCode>
                <c:ptCount val="9"/>
                <c:pt idx="0">
                  <c:v>0.21824471300000001</c:v>
                </c:pt>
                <c:pt idx="1">
                  <c:v>19.029499699999999</c:v>
                </c:pt>
                <c:pt idx="2">
                  <c:v>0</c:v>
                </c:pt>
                <c:pt idx="3">
                  <c:v>0.485653057</c:v>
                </c:pt>
                <c:pt idx="4">
                  <c:v>7.4885096799999999</c:v>
                </c:pt>
                <c:pt idx="5">
                  <c:v>0.45786532400000002</c:v>
                </c:pt>
                <c:pt idx="6">
                  <c:v>0.774196467</c:v>
                </c:pt>
                <c:pt idx="7">
                  <c:v>14.47962429</c:v>
                </c:pt>
                <c:pt idx="8">
                  <c:v>13.729766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A-DD95-3042-BC29-A88A90DE95BE}"/>
            </c:ext>
          </c:extLst>
        </c:ser>
        <c:ser>
          <c:idx val="33"/>
          <c:order val="11"/>
          <c:marker>
            <c:symbol val="none"/>
          </c:marker>
          <c:val>
            <c:numRef>
              <c:f>WEKA_Reduced_revised_zfNGbrain_!$N$141:$V$141</c:f>
              <c:numCache>
                <c:formatCode>General</c:formatCode>
                <c:ptCount val="9"/>
                <c:pt idx="0">
                  <c:v>0.21301293499999999</c:v>
                </c:pt>
                <c:pt idx="1">
                  <c:v>19.389264019999999</c:v>
                </c:pt>
                <c:pt idx="2">
                  <c:v>0</c:v>
                </c:pt>
                <c:pt idx="3">
                  <c:v>0.67043346000000004</c:v>
                </c:pt>
                <c:pt idx="4">
                  <c:v>4.3477217369999996</c:v>
                </c:pt>
                <c:pt idx="5">
                  <c:v>0.68409385199999995</c:v>
                </c:pt>
                <c:pt idx="6">
                  <c:v>0.76628891200000004</c:v>
                </c:pt>
                <c:pt idx="7">
                  <c:v>21.75468347</c:v>
                </c:pt>
                <c:pt idx="8">
                  <c:v>29.410225659999998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B-DD95-3042-BC29-A88A90DE95BE}"/>
            </c:ext>
          </c:extLst>
        </c:ser>
        <c:ser>
          <c:idx val="34"/>
          <c:order val="12"/>
          <c:marker>
            <c:symbol val="none"/>
          </c:marker>
          <c:val>
            <c:numRef>
              <c:f>WEKA_Reduced_revised_zfNGbrain_!$N$142:$V$142</c:f>
              <c:numCache>
                <c:formatCode>General</c:formatCode>
                <c:ptCount val="9"/>
                <c:pt idx="0">
                  <c:v>0.34760549699999999</c:v>
                </c:pt>
                <c:pt idx="1">
                  <c:v>20.02642079</c:v>
                </c:pt>
                <c:pt idx="2">
                  <c:v>0</c:v>
                </c:pt>
                <c:pt idx="3">
                  <c:v>0.42844812900000001</c:v>
                </c:pt>
                <c:pt idx="4">
                  <c:v>4.3748669790000001</c:v>
                </c:pt>
                <c:pt idx="5">
                  <c:v>0.279726523</c:v>
                </c:pt>
                <c:pt idx="6">
                  <c:v>1.3279598349999999</c:v>
                </c:pt>
                <c:pt idx="7">
                  <c:v>22.874774899999998</c:v>
                </c:pt>
                <c:pt idx="8">
                  <c:v>29.99975813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C-DD95-3042-BC29-A88A90DE95BE}"/>
            </c:ext>
          </c:extLst>
        </c:ser>
        <c:ser>
          <c:idx val="35"/>
          <c:order val="13"/>
          <c:marker>
            <c:symbol val="none"/>
          </c:marker>
          <c:val>
            <c:numRef>
              <c:f>WEKA_Reduced_revised_zfNGbrain_!$N$143:$V$143</c:f>
              <c:numCache>
                <c:formatCode>General</c:formatCode>
                <c:ptCount val="9"/>
                <c:pt idx="0">
                  <c:v>0.38898674100000002</c:v>
                </c:pt>
                <c:pt idx="1">
                  <c:v>18.40614214</c:v>
                </c:pt>
                <c:pt idx="2">
                  <c:v>4.5729582999999997E-2</c:v>
                </c:pt>
                <c:pt idx="3">
                  <c:v>0.32775083999999999</c:v>
                </c:pt>
                <c:pt idx="4">
                  <c:v>7.3608075409999998</c:v>
                </c:pt>
                <c:pt idx="5">
                  <c:v>0.14013325600000001</c:v>
                </c:pt>
                <c:pt idx="6">
                  <c:v>1.00273247</c:v>
                </c:pt>
                <c:pt idx="7">
                  <c:v>14.912086629999999</c:v>
                </c:pt>
                <c:pt idx="8">
                  <c:v>12.311058989999999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D-DD95-3042-BC29-A88A90DE95BE}"/>
            </c:ext>
          </c:extLst>
        </c:ser>
        <c:ser>
          <c:idx val="36"/>
          <c:order val="14"/>
          <c:marker>
            <c:symbol val="none"/>
          </c:marker>
          <c:val>
            <c:numRef>
              <c:f>WEKA_Reduced_revised_zfNGbrain_!$N$144:$V$144</c:f>
              <c:numCache>
                <c:formatCode>General</c:formatCode>
                <c:ptCount val="9"/>
                <c:pt idx="0">
                  <c:v>0.24098313199999999</c:v>
                </c:pt>
                <c:pt idx="1">
                  <c:v>19.579962259999999</c:v>
                </c:pt>
                <c:pt idx="2">
                  <c:v>0</c:v>
                </c:pt>
                <c:pt idx="3">
                  <c:v>0.82378648200000004</c:v>
                </c:pt>
                <c:pt idx="4">
                  <c:v>4.1217332830000002</c:v>
                </c:pt>
                <c:pt idx="5">
                  <c:v>0.50995343100000001</c:v>
                </c:pt>
                <c:pt idx="6">
                  <c:v>1.4099035790000001</c:v>
                </c:pt>
                <c:pt idx="7">
                  <c:v>22.436037779999999</c:v>
                </c:pt>
                <c:pt idx="8">
                  <c:v>26.738859590000001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E-DD95-3042-BC29-A88A90DE95BE}"/>
            </c:ext>
          </c:extLst>
        </c:ser>
        <c:ser>
          <c:idx val="37"/>
          <c:order val="15"/>
          <c:marker>
            <c:symbol val="none"/>
          </c:marker>
          <c:val>
            <c:numRef>
              <c:f>WEKA_Reduced_revised_zfNGbrain_!$N$145:$V$145</c:f>
              <c:numCache>
                <c:formatCode>General</c:formatCode>
                <c:ptCount val="9"/>
                <c:pt idx="0">
                  <c:v>0.41312428899999998</c:v>
                </c:pt>
                <c:pt idx="1">
                  <c:v>20.179372749999999</c:v>
                </c:pt>
                <c:pt idx="2">
                  <c:v>0</c:v>
                </c:pt>
                <c:pt idx="3">
                  <c:v>1.263340965</c:v>
                </c:pt>
                <c:pt idx="4">
                  <c:v>4.4180748489999999</c:v>
                </c:pt>
                <c:pt idx="5">
                  <c:v>0.67350248599999996</c:v>
                </c:pt>
                <c:pt idx="6">
                  <c:v>2.4429583880000001</c:v>
                </c:pt>
                <c:pt idx="7">
                  <c:v>25.256690259999999</c:v>
                </c:pt>
                <c:pt idx="8">
                  <c:v>34.68601821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F-DD95-3042-BC29-A88A90DE95BE}"/>
            </c:ext>
          </c:extLst>
        </c:ser>
        <c:ser>
          <c:idx val="38"/>
          <c:order val="16"/>
          <c:marker>
            <c:symbol val="none"/>
          </c:marker>
          <c:val>
            <c:numRef>
              <c:f>WEKA_Reduced_revised_zfNGbrain_!$N$146:$V$146</c:f>
              <c:numCache>
                <c:formatCode>General</c:formatCode>
                <c:ptCount val="9"/>
                <c:pt idx="0">
                  <c:v>0.57392100099999999</c:v>
                </c:pt>
                <c:pt idx="1">
                  <c:v>18.486753140000001</c:v>
                </c:pt>
                <c:pt idx="2">
                  <c:v>8.7896840000000004E-2</c:v>
                </c:pt>
                <c:pt idx="3">
                  <c:v>0.71446769300000001</c:v>
                </c:pt>
                <c:pt idx="4">
                  <c:v>2.4557972600000002</c:v>
                </c:pt>
                <c:pt idx="5">
                  <c:v>0.364488753</c:v>
                </c:pt>
                <c:pt idx="6">
                  <c:v>0.269592579</c:v>
                </c:pt>
                <c:pt idx="7">
                  <c:v>4.6972507940000003</c:v>
                </c:pt>
                <c:pt idx="8">
                  <c:v>4.3482268399999997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0-DD95-3042-BC29-A88A90DE95BE}"/>
            </c:ext>
          </c:extLst>
        </c:ser>
        <c:ser>
          <c:idx val="39"/>
          <c:order val="17"/>
          <c:marker>
            <c:symbol val="none"/>
          </c:marker>
          <c:val>
            <c:numRef>
              <c:f>WEKA_Reduced_revised_zfNGbrain_!$N$147:$V$147</c:f>
              <c:numCache>
                <c:formatCode>General</c:formatCode>
                <c:ptCount val="9"/>
                <c:pt idx="0">
                  <c:v>7.3189733000000007E-2</c:v>
                </c:pt>
                <c:pt idx="1">
                  <c:v>19.794723340000001</c:v>
                </c:pt>
                <c:pt idx="2">
                  <c:v>0</c:v>
                </c:pt>
                <c:pt idx="3">
                  <c:v>0.80557946999999996</c:v>
                </c:pt>
                <c:pt idx="4">
                  <c:v>1.846319107</c:v>
                </c:pt>
                <c:pt idx="5">
                  <c:v>1.0752377369999999</c:v>
                </c:pt>
                <c:pt idx="6">
                  <c:v>0.28660192800000001</c:v>
                </c:pt>
                <c:pt idx="7">
                  <c:v>11.506999560000001</c:v>
                </c:pt>
                <c:pt idx="8">
                  <c:v>9.5553024660000005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1-DD95-3042-BC29-A88A90DE95BE}"/>
            </c:ext>
          </c:extLst>
        </c:ser>
        <c:ser>
          <c:idx val="40"/>
          <c:order val="18"/>
          <c:marker>
            <c:symbol val="none"/>
          </c:marker>
          <c:val>
            <c:numRef>
              <c:f>WEKA_Reduced_revised_zfNGbrain_!$N$148:$V$148</c:f>
              <c:numCache>
                <c:formatCode>General</c:formatCode>
                <c:ptCount val="9"/>
                <c:pt idx="0">
                  <c:v>8.2093410000000006E-2</c:v>
                </c:pt>
                <c:pt idx="1">
                  <c:v>18.834117590000002</c:v>
                </c:pt>
                <c:pt idx="2">
                  <c:v>0</c:v>
                </c:pt>
                <c:pt idx="3">
                  <c:v>0.60928468000000002</c:v>
                </c:pt>
                <c:pt idx="4">
                  <c:v>2.9999494210000002</c:v>
                </c:pt>
                <c:pt idx="5">
                  <c:v>0.43388033300000001</c:v>
                </c:pt>
                <c:pt idx="6">
                  <c:v>0.42147328899999997</c:v>
                </c:pt>
                <c:pt idx="7">
                  <c:v>6.1712667379999999</c:v>
                </c:pt>
                <c:pt idx="8">
                  <c:v>4.6058143449999998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2-DD95-3042-BC29-A88A90DE95BE}"/>
            </c:ext>
          </c:extLst>
        </c:ser>
        <c:ser>
          <c:idx val="41"/>
          <c:order val="19"/>
          <c:marker>
            <c:symbol val="none"/>
          </c:marker>
          <c:val>
            <c:numRef>
              <c:f>WEKA_Reduced_revised_zfNGbrain_!$N$149:$V$149</c:f>
              <c:numCache>
                <c:formatCode>General</c:formatCode>
                <c:ptCount val="9"/>
                <c:pt idx="0">
                  <c:v>0.14144978999999999</c:v>
                </c:pt>
                <c:pt idx="1">
                  <c:v>19.770674410000002</c:v>
                </c:pt>
                <c:pt idx="2">
                  <c:v>0</c:v>
                </c:pt>
                <c:pt idx="3">
                  <c:v>0.80108719699999997</c:v>
                </c:pt>
                <c:pt idx="4">
                  <c:v>1.7304611409999999</c:v>
                </c:pt>
                <c:pt idx="5">
                  <c:v>1.03672571</c:v>
                </c:pt>
                <c:pt idx="6">
                  <c:v>0.79455155300000002</c:v>
                </c:pt>
                <c:pt idx="7">
                  <c:v>12.23129394</c:v>
                </c:pt>
                <c:pt idx="8">
                  <c:v>11.08338069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3-DD95-3042-BC29-A88A90DE95BE}"/>
            </c:ext>
          </c:extLst>
        </c:ser>
        <c:ser>
          <c:idx val="42"/>
          <c:order val="20"/>
          <c:marker>
            <c:symbol val="none"/>
          </c:marker>
          <c:val>
            <c:numRef>
              <c:f>WEKA_Reduced_revised_zfNGbrain_!$N$150:$V$150</c:f>
              <c:numCache>
                <c:formatCode>General</c:formatCode>
                <c:ptCount val="9"/>
                <c:pt idx="0">
                  <c:v>0.35151299499999999</c:v>
                </c:pt>
                <c:pt idx="1">
                  <c:v>19.449754070000001</c:v>
                </c:pt>
                <c:pt idx="2">
                  <c:v>0</c:v>
                </c:pt>
                <c:pt idx="3">
                  <c:v>0.52946459300000004</c:v>
                </c:pt>
                <c:pt idx="4">
                  <c:v>1.950439104</c:v>
                </c:pt>
                <c:pt idx="5">
                  <c:v>0.85100758399999998</c:v>
                </c:pt>
                <c:pt idx="6">
                  <c:v>1.2601596420000001</c:v>
                </c:pt>
                <c:pt idx="7">
                  <c:v>14.027809700000001</c:v>
                </c:pt>
                <c:pt idx="8">
                  <c:v>11.609064780000001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4-DD95-3042-BC29-A88A90DE95BE}"/>
            </c:ext>
          </c:extLst>
        </c:ser>
        <c:ser>
          <c:idx val="0"/>
          <c:order val="21"/>
          <c:marker>
            <c:symbol val="none"/>
          </c:marker>
          <c:val>
            <c:numRef>
              <c:f>WEKA_Reduced_revised_zfNGbrain_!$N$151:$V$151</c:f>
              <c:numCache>
                <c:formatCode>General</c:formatCode>
                <c:ptCount val="9"/>
                <c:pt idx="0">
                  <c:v>0.38670389100000002</c:v>
                </c:pt>
                <c:pt idx="1">
                  <c:v>19.005739670000001</c:v>
                </c:pt>
                <c:pt idx="2">
                  <c:v>0</c:v>
                </c:pt>
                <c:pt idx="3">
                  <c:v>0.66080051799999995</c:v>
                </c:pt>
                <c:pt idx="4">
                  <c:v>3.9137403019999999</c:v>
                </c:pt>
                <c:pt idx="5">
                  <c:v>0.499959349</c:v>
                </c:pt>
                <c:pt idx="6">
                  <c:v>0.73044911000000001</c:v>
                </c:pt>
                <c:pt idx="7">
                  <c:v>6.6534563990000004</c:v>
                </c:pt>
                <c:pt idx="8">
                  <c:v>5.6394705649999999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5-DD95-3042-BC29-A88A90DE95BE}"/>
            </c:ext>
          </c:extLst>
        </c:ser>
        <c:ser>
          <c:idx val="1"/>
          <c:order val="22"/>
          <c:marker>
            <c:symbol val="none"/>
          </c:marker>
          <c:val>
            <c:numRef>
              <c:f>WEKA_Reduced_revised_zfNGbrain_!$N$152:$V$152</c:f>
              <c:numCache>
                <c:formatCode>General</c:formatCode>
                <c:ptCount val="9"/>
                <c:pt idx="0">
                  <c:v>0.35092025799999998</c:v>
                </c:pt>
                <c:pt idx="1">
                  <c:v>17.9653575</c:v>
                </c:pt>
                <c:pt idx="2">
                  <c:v>0</c:v>
                </c:pt>
                <c:pt idx="3">
                  <c:v>0.74598273199999998</c:v>
                </c:pt>
                <c:pt idx="4">
                  <c:v>2.8150995820000002</c:v>
                </c:pt>
                <c:pt idx="5">
                  <c:v>0.75614833400000003</c:v>
                </c:pt>
                <c:pt idx="6">
                  <c:v>0.28567954400000001</c:v>
                </c:pt>
                <c:pt idx="7">
                  <c:v>5.9546158189999998</c:v>
                </c:pt>
                <c:pt idx="8">
                  <c:v>4.5327598809999996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6-DD95-3042-BC29-A88A90DE95BE}"/>
            </c:ext>
          </c:extLst>
        </c:ser>
        <c:ser>
          <c:idx val="2"/>
          <c:order val="23"/>
          <c:marker>
            <c:symbol val="none"/>
          </c:marker>
          <c:val>
            <c:numRef>
              <c:f>WEKA_Reduced_revised_zfNGbrain_!$N$153:$V$153</c:f>
              <c:numCache>
                <c:formatCode>General</c:formatCode>
                <c:ptCount val="9"/>
                <c:pt idx="0">
                  <c:v>0.31600078100000001</c:v>
                </c:pt>
                <c:pt idx="1">
                  <c:v>19.388695569999999</c:v>
                </c:pt>
                <c:pt idx="2">
                  <c:v>0</c:v>
                </c:pt>
                <c:pt idx="3">
                  <c:v>1.2000160630000001</c:v>
                </c:pt>
                <c:pt idx="4">
                  <c:v>2.0913527840000001</c:v>
                </c:pt>
                <c:pt idx="5">
                  <c:v>1.8470207329999999</c:v>
                </c:pt>
                <c:pt idx="6">
                  <c:v>0.35208255199999999</c:v>
                </c:pt>
                <c:pt idx="7">
                  <c:v>12.11170134</c:v>
                </c:pt>
                <c:pt idx="8">
                  <c:v>10.590189430000001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7-DD95-3042-BC29-A88A90DE95BE}"/>
            </c:ext>
          </c:extLst>
        </c:ser>
        <c:ser>
          <c:idx val="3"/>
          <c:order val="24"/>
          <c:marker>
            <c:symbol val="none"/>
          </c:marker>
          <c:val>
            <c:numRef>
              <c:f>WEKA_Reduced_revised_zfNGbrain_!$N$154:$V$154</c:f>
              <c:numCache>
                <c:formatCode>General</c:formatCode>
                <c:ptCount val="9"/>
                <c:pt idx="0">
                  <c:v>0.34113370300000001</c:v>
                </c:pt>
                <c:pt idx="1">
                  <c:v>18.249406950000001</c:v>
                </c:pt>
                <c:pt idx="2">
                  <c:v>3.7809994999999999E-2</c:v>
                </c:pt>
                <c:pt idx="3">
                  <c:v>0.73186100399999998</c:v>
                </c:pt>
                <c:pt idx="4">
                  <c:v>2.7952300800000001</c:v>
                </c:pt>
                <c:pt idx="5">
                  <c:v>0.69345197199999997</c:v>
                </c:pt>
                <c:pt idx="6">
                  <c:v>0.28595484999999998</c:v>
                </c:pt>
                <c:pt idx="7">
                  <c:v>5.532919852</c:v>
                </c:pt>
                <c:pt idx="8">
                  <c:v>4.3085031840000001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8-DD95-3042-BC29-A88A90DE95BE}"/>
            </c:ext>
          </c:extLst>
        </c:ser>
        <c:ser>
          <c:idx val="4"/>
          <c:order val="25"/>
          <c:marker>
            <c:symbol val="none"/>
          </c:marker>
          <c:val>
            <c:numRef>
              <c:f>WEKA_Reduced_revised_zfNGbrain_!$N$155:$V$155</c:f>
              <c:numCache>
                <c:formatCode>General</c:formatCode>
                <c:ptCount val="9"/>
                <c:pt idx="0">
                  <c:v>0.24307985600000001</c:v>
                </c:pt>
                <c:pt idx="1">
                  <c:v>18.638744079999999</c:v>
                </c:pt>
                <c:pt idx="2">
                  <c:v>3.5894039000000003E-2</c:v>
                </c:pt>
                <c:pt idx="3">
                  <c:v>0.90265185199999998</c:v>
                </c:pt>
                <c:pt idx="4">
                  <c:v>4.4137897979999998</c:v>
                </c:pt>
                <c:pt idx="5">
                  <c:v>0.900546018</c:v>
                </c:pt>
                <c:pt idx="6">
                  <c:v>0.73772532099999999</c:v>
                </c:pt>
                <c:pt idx="7">
                  <c:v>7.1256975120000003</c:v>
                </c:pt>
                <c:pt idx="8">
                  <c:v>7.071202918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9-DD95-3042-BC29-A88A90DE95BE}"/>
            </c:ext>
          </c:extLst>
        </c:ser>
        <c:ser>
          <c:idx val="5"/>
          <c:order val="26"/>
          <c:marker>
            <c:symbol val="none"/>
          </c:marker>
          <c:val>
            <c:numRef>
              <c:f>WEKA_Reduced_revised_zfNGbrain_!$N$156:$V$156</c:f>
              <c:numCache>
                <c:formatCode>General</c:formatCode>
                <c:ptCount val="9"/>
                <c:pt idx="0">
                  <c:v>0.23342111600000001</c:v>
                </c:pt>
                <c:pt idx="1">
                  <c:v>19.71141459</c:v>
                </c:pt>
                <c:pt idx="2">
                  <c:v>0</c:v>
                </c:pt>
                <c:pt idx="3">
                  <c:v>1.0896073289999999</c:v>
                </c:pt>
                <c:pt idx="4">
                  <c:v>2.4687303589999998</c:v>
                </c:pt>
                <c:pt idx="5">
                  <c:v>1.5629942290000001</c:v>
                </c:pt>
                <c:pt idx="6">
                  <c:v>1.2548726800000001</c:v>
                </c:pt>
                <c:pt idx="7">
                  <c:v>14.25208862</c:v>
                </c:pt>
                <c:pt idx="8">
                  <c:v>14.129209360000001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A-DD95-3042-BC29-A88A90DE95B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75367407"/>
        <c:axId val="575369055"/>
      </c:lineChart>
      <c:catAx>
        <c:axId val="57536740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575369055"/>
        <c:crosses val="autoZero"/>
        <c:auto val="1"/>
        <c:lblAlgn val="ctr"/>
        <c:lblOffset val="100"/>
        <c:noMultiLvlLbl val="0"/>
      </c:catAx>
      <c:valAx>
        <c:axId val="575369055"/>
        <c:scaling>
          <c:orientation val="minMax"/>
          <c:max val="1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575367407"/>
        <c:crosses val="autoZero"/>
        <c:crossBetween val="between"/>
        <c:majorUnit val="20"/>
      </c:valAx>
    </c:plotArea>
    <c:plotVisOnly val="1"/>
    <c:dispBlanksAs val="gap"/>
    <c:showDLblsOverMax val="0"/>
  </c:chart>
  <c:txPr>
    <a:bodyPr/>
    <a:lstStyle/>
    <a:p>
      <a:pPr>
        <a:defRPr/>
      </a:pPr>
      <a:endParaRPr lang="zh-TW"/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" altLang="zh-TW"/>
              <a:t>F2H7N4S2</a:t>
            </a:r>
            <a:endParaRPr lang="zh-TW" altLang="en-US"/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22"/>
          <c:order val="0"/>
          <c:marker>
            <c:symbol val="none"/>
          </c:marker>
          <c:val>
            <c:numRef>
              <c:f>WEKA_Reduced_revised_zfNGbrain_!$N$157:$V$157</c:f>
              <c:numCache>
                <c:formatCode>General</c:formatCode>
                <c:ptCount val="9"/>
                <c:pt idx="0">
                  <c:v>0.25598626299999999</c:v>
                </c:pt>
                <c:pt idx="1">
                  <c:v>18.438317940000001</c:v>
                </c:pt>
                <c:pt idx="2">
                  <c:v>0</c:v>
                </c:pt>
                <c:pt idx="3">
                  <c:v>1.781783447</c:v>
                </c:pt>
                <c:pt idx="4">
                  <c:v>1.5333997989999999</c:v>
                </c:pt>
                <c:pt idx="5">
                  <c:v>0.54280067099999996</c:v>
                </c:pt>
                <c:pt idx="6">
                  <c:v>0.306070283</c:v>
                </c:pt>
                <c:pt idx="7">
                  <c:v>0.34490522800000001</c:v>
                </c:pt>
                <c:pt idx="8">
                  <c:v>0.42181714999999997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ACE-A049-88BA-41FE42C315F9}"/>
            </c:ext>
          </c:extLst>
        </c:ser>
        <c:ser>
          <c:idx val="23"/>
          <c:order val="1"/>
          <c:marker>
            <c:symbol val="none"/>
          </c:marker>
          <c:val>
            <c:numRef>
              <c:f>WEKA_Reduced_revised_zfNGbrain_!$N$158:$V$158</c:f>
              <c:numCache>
                <c:formatCode>General</c:formatCode>
                <c:ptCount val="9"/>
                <c:pt idx="0">
                  <c:v>0.772132402</c:v>
                </c:pt>
                <c:pt idx="1">
                  <c:v>19.75364398</c:v>
                </c:pt>
                <c:pt idx="2">
                  <c:v>0</c:v>
                </c:pt>
                <c:pt idx="3">
                  <c:v>2.474380155</c:v>
                </c:pt>
                <c:pt idx="4">
                  <c:v>1.4462145870000001</c:v>
                </c:pt>
                <c:pt idx="5">
                  <c:v>0</c:v>
                </c:pt>
                <c:pt idx="6">
                  <c:v>0.46690150800000002</c:v>
                </c:pt>
                <c:pt idx="7">
                  <c:v>0.62615881299999998</c:v>
                </c:pt>
                <c:pt idx="8">
                  <c:v>0.87284970799999995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0ACE-A049-88BA-41FE42C315F9}"/>
            </c:ext>
          </c:extLst>
        </c:ser>
        <c:ser>
          <c:idx val="24"/>
          <c:order val="2"/>
          <c:marker>
            <c:symbol val="none"/>
          </c:marker>
          <c:val>
            <c:numRef>
              <c:f>WEKA_Reduced_revised_zfNGbrain_!$N$159:$V$159</c:f>
              <c:numCache>
                <c:formatCode>General</c:formatCode>
                <c:ptCount val="9"/>
                <c:pt idx="0">
                  <c:v>0.24455606099999999</c:v>
                </c:pt>
                <c:pt idx="1">
                  <c:v>18.716433259999999</c:v>
                </c:pt>
                <c:pt idx="2">
                  <c:v>0</c:v>
                </c:pt>
                <c:pt idx="3">
                  <c:v>1.5275138880000001</c:v>
                </c:pt>
                <c:pt idx="4">
                  <c:v>1.245860647</c:v>
                </c:pt>
                <c:pt idx="5">
                  <c:v>0.19277550500000001</c:v>
                </c:pt>
                <c:pt idx="6">
                  <c:v>0.31293725300000003</c:v>
                </c:pt>
                <c:pt idx="7">
                  <c:v>0.105906287</c:v>
                </c:pt>
                <c:pt idx="8">
                  <c:v>0.19806950100000001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0ACE-A049-88BA-41FE42C315F9}"/>
            </c:ext>
          </c:extLst>
        </c:ser>
        <c:ser>
          <c:idx val="25"/>
          <c:order val="3"/>
          <c:marker>
            <c:symbol val="none"/>
          </c:marker>
          <c:val>
            <c:numRef>
              <c:f>WEKA_Reduced_revised_zfNGbrain_!$N$160:$V$160</c:f>
              <c:numCache>
                <c:formatCode>General</c:formatCode>
                <c:ptCount val="9"/>
                <c:pt idx="0">
                  <c:v>0.27046325599999999</c:v>
                </c:pt>
                <c:pt idx="1">
                  <c:v>20.479112749999999</c:v>
                </c:pt>
                <c:pt idx="2">
                  <c:v>0</c:v>
                </c:pt>
                <c:pt idx="3">
                  <c:v>2.7832346239999999</c:v>
                </c:pt>
                <c:pt idx="4">
                  <c:v>0.99173812500000003</c:v>
                </c:pt>
                <c:pt idx="5">
                  <c:v>0.33175574800000002</c:v>
                </c:pt>
                <c:pt idx="6">
                  <c:v>0</c:v>
                </c:pt>
                <c:pt idx="7">
                  <c:v>0</c:v>
                </c:pt>
                <c:pt idx="8">
                  <c:v>0.56770274099999996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0ACE-A049-88BA-41FE42C315F9}"/>
            </c:ext>
          </c:extLst>
        </c:ser>
        <c:ser>
          <c:idx val="26"/>
          <c:order val="4"/>
          <c:marker>
            <c:symbol val="none"/>
          </c:marker>
          <c:val>
            <c:numRef>
              <c:f>WEKA_Reduced_revised_zfNGbrain_!$N$161:$V$161</c:f>
              <c:numCache>
                <c:formatCode>General</c:formatCode>
                <c:ptCount val="9"/>
                <c:pt idx="0">
                  <c:v>0.31740049199999998</c:v>
                </c:pt>
                <c:pt idx="1">
                  <c:v>20.883883359999999</c:v>
                </c:pt>
                <c:pt idx="2">
                  <c:v>0</c:v>
                </c:pt>
                <c:pt idx="3">
                  <c:v>2.4993904900000001</c:v>
                </c:pt>
                <c:pt idx="4">
                  <c:v>1.4371433730000001</c:v>
                </c:pt>
                <c:pt idx="5">
                  <c:v>0.20761547</c:v>
                </c:pt>
                <c:pt idx="6">
                  <c:v>0.41960230100000001</c:v>
                </c:pt>
                <c:pt idx="7">
                  <c:v>0</c:v>
                </c:pt>
                <c:pt idx="8">
                  <c:v>0.31625144399999999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0ACE-A049-88BA-41FE42C315F9}"/>
            </c:ext>
          </c:extLst>
        </c:ser>
        <c:ser>
          <c:idx val="27"/>
          <c:order val="5"/>
          <c:marker>
            <c:symbol val="none"/>
          </c:marker>
          <c:val>
            <c:numRef>
              <c:f>WEKA_Reduced_revised_zfNGbrain_!$N$162:$V$162</c:f>
              <c:numCache>
                <c:formatCode>General</c:formatCode>
                <c:ptCount val="9"/>
                <c:pt idx="0">
                  <c:v>0.180569018</c:v>
                </c:pt>
                <c:pt idx="1">
                  <c:v>18.701254970000001</c:v>
                </c:pt>
                <c:pt idx="2">
                  <c:v>0</c:v>
                </c:pt>
                <c:pt idx="3">
                  <c:v>1.4327694120000001</c:v>
                </c:pt>
                <c:pt idx="4">
                  <c:v>1.3311565329999999</c:v>
                </c:pt>
                <c:pt idx="5">
                  <c:v>0.22621665699999999</c:v>
                </c:pt>
                <c:pt idx="6">
                  <c:v>0.24405884899999999</c:v>
                </c:pt>
                <c:pt idx="7">
                  <c:v>9.2492836999999994E-2</c:v>
                </c:pt>
                <c:pt idx="8">
                  <c:v>0.12925745199999999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0ACE-A049-88BA-41FE42C315F9}"/>
            </c:ext>
          </c:extLst>
        </c:ser>
        <c:ser>
          <c:idx val="28"/>
          <c:order val="6"/>
          <c:marker>
            <c:symbol val="none"/>
          </c:marker>
          <c:val>
            <c:numRef>
              <c:f>WEKA_Reduced_revised_zfNGbrain_!$N$163:$V$163</c:f>
              <c:numCache>
                <c:formatCode>General</c:formatCode>
                <c:ptCount val="9"/>
                <c:pt idx="0">
                  <c:v>0.48519916800000001</c:v>
                </c:pt>
                <c:pt idx="1">
                  <c:v>19.720686310000001</c:v>
                </c:pt>
                <c:pt idx="2">
                  <c:v>0</c:v>
                </c:pt>
                <c:pt idx="3">
                  <c:v>2.3121192490000002</c:v>
                </c:pt>
                <c:pt idx="4">
                  <c:v>1.2996404690000001</c:v>
                </c:pt>
                <c:pt idx="5">
                  <c:v>0.34365584799999999</c:v>
                </c:pt>
                <c:pt idx="6">
                  <c:v>0</c:v>
                </c:pt>
                <c:pt idx="7">
                  <c:v>0</c:v>
                </c:pt>
                <c:pt idx="8">
                  <c:v>0.57906955000000004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0ACE-A049-88BA-41FE42C315F9}"/>
            </c:ext>
          </c:extLst>
        </c:ser>
        <c:ser>
          <c:idx val="29"/>
          <c:order val="7"/>
          <c:marker>
            <c:symbol val="none"/>
          </c:marker>
          <c:val>
            <c:numRef>
              <c:f>WEKA_Reduced_revised_zfNGbrain_!$N$164:$V$164</c:f>
              <c:numCache>
                <c:formatCode>General</c:formatCode>
                <c:ptCount val="9"/>
                <c:pt idx="0">
                  <c:v>0.28622147399999998</c:v>
                </c:pt>
                <c:pt idx="1">
                  <c:v>18.626086180000001</c:v>
                </c:pt>
                <c:pt idx="2">
                  <c:v>6.0245487E-2</c:v>
                </c:pt>
                <c:pt idx="3">
                  <c:v>1.431243246</c:v>
                </c:pt>
                <c:pt idx="4">
                  <c:v>1.3373195410000001</c:v>
                </c:pt>
                <c:pt idx="5">
                  <c:v>0.36066842900000001</c:v>
                </c:pt>
                <c:pt idx="6">
                  <c:v>0.242282003</c:v>
                </c:pt>
                <c:pt idx="7">
                  <c:v>8.2561519E-2</c:v>
                </c:pt>
                <c:pt idx="8">
                  <c:v>0.11392401100000001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0ACE-A049-88BA-41FE42C315F9}"/>
            </c:ext>
          </c:extLst>
        </c:ser>
        <c:ser>
          <c:idx val="30"/>
          <c:order val="8"/>
          <c:marker>
            <c:symbol val="none"/>
          </c:marker>
          <c:val>
            <c:numRef>
              <c:f>WEKA_Reduced_revised_zfNGbrain_!$N$165:$V$165</c:f>
              <c:numCache>
                <c:formatCode>General</c:formatCode>
                <c:ptCount val="9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2.3622796639999999</c:v>
                </c:pt>
                <c:pt idx="4">
                  <c:v>1.597617651</c:v>
                </c:pt>
                <c:pt idx="5">
                  <c:v>0.66646277300000001</c:v>
                </c:pt>
                <c:pt idx="6">
                  <c:v>0</c:v>
                </c:pt>
                <c:pt idx="7">
                  <c:v>0</c:v>
                </c:pt>
                <c:pt idx="8">
                  <c:v>0.44168953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8-0ACE-A049-88BA-41FE42C315F9}"/>
            </c:ext>
          </c:extLst>
        </c:ser>
        <c:ser>
          <c:idx val="31"/>
          <c:order val="9"/>
          <c:marker>
            <c:symbol val="none"/>
          </c:marker>
          <c:val>
            <c:numRef>
              <c:f>WEKA_Reduced_revised_zfNGbrain_!$N$166:$V$166</c:f>
              <c:numCache>
                <c:formatCode>General</c:formatCode>
                <c:ptCount val="9"/>
                <c:pt idx="0">
                  <c:v>0.60161831600000004</c:v>
                </c:pt>
                <c:pt idx="1">
                  <c:v>18.467692400000001</c:v>
                </c:pt>
                <c:pt idx="2">
                  <c:v>0</c:v>
                </c:pt>
                <c:pt idx="3">
                  <c:v>1.562154531</c:v>
                </c:pt>
                <c:pt idx="4">
                  <c:v>1.2188737300000001</c:v>
                </c:pt>
                <c:pt idx="5">
                  <c:v>0.75637999700000003</c:v>
                </c:pt>
                <c:pt idx="6">
                  <c:v>0.31172629899999998</c:v>
                </c:pt>
                <c:pt idx="7">
                  <c:v>0.144442772</c:v>
                </c:pt>
                <c:pt idx="8">
                  <c:v>0.44046130100000003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9-0ACE-A049-88BA-41FE42C315F9}"/>
            </c:ext>
          </c:extLst>
        </c:ser>
        <c:ser>
          <c:idx val="32"/>
          <c:order val="10"/>
          <c:marker>
            <c:symbol val="none"/>
          </c:marker>
          <c:val>
            <c:numRef>
              <c:f>WEKA_Reduced_revised_zfNGbrain_!$N$167:$V$167</c:f>
              <c:numCache>
                <c:formatCode>General</c:formatCode>
                <c:ptCount val="9"/>
                <c:pt idx="0">
                  <c:v>1.4709403190000001</c:v>
                </c:pt>
                <c:pt idx="1">
                  <c:v>18.80991083</c:v>
                </c:pt>
                <c:pt idx="2">
                  <c:v>0</c:v>
                </c:pt>
                <c:pt idx="3">
                  <c:v>1.6863241419999999</c:v>
                </c:pt>
                <c:pt idx="4">
                  <c:v>1.8013473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2.4336801729999999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A-0ACE-A049-88BA-41FE42C315F9}"/>
            </c:ext>
          </c:extLst>
        </c:ser>
        <c:ser>
          <c:idx val="33"/>
          <c:order val="11"/>
          <c:marker>
            <c:symbol val="none"/>
          </c:marker>
          <c:val>
            <c:numRef>
              <c:f>WEKA_Reduced_revised_zfNGbrain_!$N$168:$V$168</c:f>
              <c:numCache>
                <c:formatCode>General</c:formatCode>
                <c:ptCount val="9"/>
                <c:pt idx="0">
                  <c:v>1.5519842020000001</c:v>
                </c:pt>
                <c:pt idx="1">
                  <c:v>18.864350949999999</c:v>
                </c:pt>
                <c:pt idx="2">
                  <c:v>0.179521345</c:v>
                </c:pt>
                <c:pt idx="3">
                  <c:v>2.0496823860000002</c:v>
                </c:pt>
                <c:pt idx="4">
                  <c:v>2.189991977</c:v>
                </c:pt>
                <c:pt idx="5">
                  <c:v>1.202039217</c:v>
                </c:pt>
                <c:pt idx="6">
                  <c:v>0.33535409799999999</c:v>
                </c:pt>
                <c:pt idx="7">
                  <c:v>0.71773704800000004</c:v>
                </c:pt>
                <c:pt idx="8">
                  <c:v>0.83646931999999996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B-0ACE-A049-88BA-41FE42C315F9}"/>
            </c:ext>
          </c:extLst>
        </c:ser>
        <c:ser>
          <c:idx val="34"/>
          <c:order val="12"/>
          <c:marker>
            <c:symbol val="none"/>
          </c:marker>
          <c:val>
            <c:numRef>
              <c:f>WEKA_Reduced_revised_zfNGbrain_!$N$169:$V$169</c:f>
              <c:numCache>
                <c:formatCode>General</c:formatCode>
                <c:ptCount val="9"/>
                <c:pt idx="0">
                  <c:v>0.65404952999999999</c:v>
                </c:pt>
                <c:pt idx="1">
                  <c:v>18.09807679</c:v>
                </c:pt>
                <c:pt idx="2">
                  <c:v>0</c:v>
                </c:pt>
                <c:pt idx="3">
                  <c:v>1.736630868</c:v>
                </c:pt>
                <c:pt idx="4">
                  <c:v>2.1907089979999999</c:v>
                </c:pt>
                <c:pt idx="5">
                  <c:v>1.0031076969999999</c:v>
                </c:pt>
                <c:pt idx="6">
                  <c:v>0.34163307999999998</c:v>
                </c:pt>
                <c:pt idx="7">
                  <c:v>0.48053502199999998</c:v>
                </c:pt>
                <c:pt idx="8">
                  <c:v>0.82734873499999995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C-0ACE-A049-88BA-41FE42C315F9}"/>
            </c:ext>
          </c:extLst>
        </c:ser>
        <c:ser>
          <c:idx val="35"/>
          <c:order val="13"/>
          <c:marker>
            <c:symbol val="none"/>
          </c:marker>
          <c:val>
            <c:numRef>
              <c:f>WEKA_Reduced_revised_zfNGbrain_!$N$170:$V$170</c:f>
              <c:numCache>
                <c:formatCode>General</c:formatCode>
                <c:ptCount val="9"/>
                <c:pt idx="0">
                  <c:v>0.92281142000000005</c:v>
                </c:pt>
                <c:pt idx="1">
                  <c:v>18.718612929999999</c:v>
                </c:pt>
                <c:pt idx="2">
                  <c:v>0</c:v>
                </c:pt>
                <c:pt idx="3">
                  <c:v>3.4462806530000001</c:v>
                </c:pt>
                <c:pt idx="4">
                  <c:v>1.6468321800000001</c:v>
                </c:pt>
                <c:pt idx="5">
                  <c:v>1.073383092</c:v>
                </c:pt>
                <c:pt idx="6">
                  <c:v>0</c:v>
                </c:pt>
                <c:pt idx="7">
                  <c:v>1.023144528</c:v>
                </c:pt>
                <c:pt idx="8">
                  <c:v>3.121344691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D-0ACE-A049-88BA-41FE42C315F9}"/>
            </c:ext>
          </c:extLst>
        </c:ser>
        <c:ser>
          <c:idx val="36"/>
          <c:order val="14"/>
          <c:marker>
            <c:symbol val="none"/>
          </c:marker>
          <c:val>
            <c:numRef>
              <c:f>WEKA_Reduced_revised_zfNGbrain_!$N$171:$V$171</c:f>
              <c:numCache>
                <c:formatCode>General</c:formatCode>
                <c:ptCount val="9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3.817600444</c:v>
                </c:pt>
                <c:pt idx="4">
                  <c:v>2.0226442069999999</c:v>
                </c:pt>
                <c:pt idx="5">
                  <c:v>1.2900226809999999</c:v>
                </c:pt>
                <c:pt idx="6">
                  <c:v>0</c:v>
                </c:pt>
                <c:pt idx="7">
                  <c:v>0</c:v>
                </c:pt>
                <c:pt idx="8">
                  <c:v>3.5878763629999999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E-0ACE-A049-88BA-41FE42C315F9}"/>
            </c:ext>
          </c:extLst>
        </c:ser>
        <c:ser>
          <c:idx val="37"/>
          <c:order val="15"/>
          <c:marker>
            <c:symbol val="none"/>
          </c:marker>
          <c:val>
            <c:numRef>
              <c:f>WEKA_Reduced_revised_zfNGbrain_!$N$172:$V$172</c:f>
              <c:numCache>
                <c:formatCode>General</c:formatCode>
                <c:ptCount val="9"/>
                <c:pt idx="0">
                  <c:v>0.38573924900000001</c:v>
                </c:pt>
                <c:pt idx="1">
                  <c:v>17.98147621</c:v>
                </c:pt>
                <c:pt idx="2">
                  <c:v>5.3500895E-2</c:v>
                </c:pt>
                <c:pt idx="3">
                  <c:v>1.995348559</c:v>
                </c:pt>
                <c:pt idx="4">
                  <c:v>2.1683382020000002</c:v>
                </c:pt>
                <c:pt idx="5">
                  <c:v>0.75484041099999999</c:v>
                </c:pt>
                <c:pt idx="6">
                  <c:v>0.24562668400000001</c:v>
                </c:pt>
                <c:pt idx="7">
                  <c:v>0.20258506100000001</c:v>
                </c:pt>
                <c:pt idx="8">
                  <c:v>0.42964424699999998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F-0ACE-A049-88BA-41FE42C315F9}"/>
            </c:ext>
          </c:extLst>
        </c:ser>
        <c:ser>
          <c:idx val="38"/>
          <c:order val="16"/>
          <c:marker>
            <c:symbol val="none"/>
          </c:marker>
          <c:val>
            <c:numRef>
              <c:f>WEKA_Reduced_revised_zfNGbrain_!$N$173:$V$173</c:f>
              <c:numCache>
                <c:formatCode>General</c:formatCode>
                <c:ptCount val="9"/>
                <c:pt idx="0">
                  <c:v>0.55746522099999996</c:v>
                </c:pt>
                <c:pt idx="1">
                  <c:v>17.999532599999998</c:v>
                </c:pt>
                <c:pt idx="2">
                  <c:v>0</c:v>
                </c:pt>
                <c:pt idx="3">
                  <c:v>1.8512391399999999</c:v>
                </c:pt>
                <c:pt idx="4">
                  <c:v>1.868040302</c:v>
                </c:pt>
                <c:pt idx="5">
                  <c:v>0.767028512</c:v>
                </c:pt>
                <c:pt idx="6">
                  <c:v>0.22844465999999999</c:v>
                </c:pt>
                <c:pt idx="7">
                  <c:v>0.24339888100000001</c:v>
                </c:pt>
                <c:pt idx="8">
                  <c:v>0.62041072799999997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0-0ACE-A049-88BA-41FE42C315F9}"/>
            </c:ext>
          </c:extLst>
        </c:ser>
        <c:ser>
          <c:idx val="39"/>
          <c:order val="17"/>
          <c:marker>
            <c:symbol val="none"/>
          </c:marker>
          <c:val>
            <c:numRef>
              <c:f>WEKA_Reduced_revised_zfNGbrain_!$N$174:$V$174</c:f>
              <c:numCache>
                <c:formatCode>General</c:formatCode>
                <c:ptCount val="9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3.016541535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3.6889039920000002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1-0ACE-A049-88BA-41FE42C315F9}"/>
            </c:ext>
          </c:extLst>
        </c:ser>
        <c:ser>
          <c:idx val="40"/>
          <c:order val="18"/>
          <c:marker>
            <c:symbol val="none"/>
          </c:marker>
          <c:val>
            <c:numRef>
              <c:f>WEKA_Reduced_revised_zfNGbrain_!$N$175:$V$175</c:f>
              <c:numCache>
                <c:formatCode>General</c:formatCode>
                <c:ptCount val="9"/>
                <c:pt idx="0">
                  <c:v>0.76354537200000006</c:v>
                </c:pt>
                <c:pt idx="1">
                  <c:v>18.626467130000002</c:v>
                </c:pt>
                <c:pt idx="2">
                  <c:v>0.114556641</c:v>
                </c:pt>
                <c:pt idx="3">
                  <c:v>2.2519380629999999</c:v>
                </c:pt>
                <c:pt idx="4">
                  <c:v>2.4792992759999999</c:v>
                </c:pt>
                <c:pt idx="5">
                  <c:v>1.053813756</c:v>
                </c:pt>
                <c:pt idx="6">
                  <c:v>0.132031918</c:v>
                </c:pt>
                <c:pt idx="7">
                  <c:v>0.34266426</c:v>
                </c:pt>
                <c:pt idx="8">
                  <c:v>1.1149655169999999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2-0ACE-A049-88BA-41FE42C315F9}"/>
            </c:ext>
          </c:extLst>
        </c:ser>
        <c:ser>
          <c:idx val="41"/>
          <c:order val="19"/>
          <c:marker>
            <c:symbol val="none"/>
          </c:marker>
          <c:val>
            <c:numRef>
              <c:f>WEKA_Reduced_revised_zfNGbrain_!$N$176:$V$176</c:f>
              <c:numCache>
                <c:formatCode>General</c:formatCode>
                <c:ptCount val="9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4.2788879130000002</c:v>
                </c:pt>
                <c:pt idx="4">
                  <c:v>4.7628133950000002</c:v>
                </c:pt>
                <c:pt idx="5">
                  <c:v>4.8789144469999997</c:v>
                </c:pt>
                <c:pt idx="6">
                  <c:v>0</c:v>
                </c:pt>
                <c:pt idx="7">
                  <c:v>0</c:v>
                </c:pt>
                <c:pt idx="8">
                  <c:v>7.5595822090000002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3-0ACE-A049-88BA-41FE42C315F9}"/>
            </c:ext>
          </c:extLst>
        </c:ser>
        <c:ser>
          <c:idx val="42"/>
          <c:order val="20"/>
          <c:marker>
            <c:symbol val="none"/>
          </c:marker>
          <c:val>
            <c:numRef>
              <c:f>WEKA_Reduced_revised_zfNGbrain_!$N$177:$V$177</c:f>
              <c:numCache>
                <c:formatCode>General</c:formatCode>
                <c:ptCount val="9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3.3475988600000002</c:v>
                </c:pt>
                <c:pt idx="6">
                  <c:v>0</c:v>
                </c:pt>
                <c:pt idx="7">
                  <c:v>0</c:v>
                </c:pt>
                <c:pt idx="8">
                  <c:v>7.4524122950000002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4-0ACE-A049-88BA-41FE42C315F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75367407"/>
        <c:axId val="575369055"/>
      </c:lineChart>
      <c:catAx>
        <c:axId val="57536740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575369055"/>
        <c:crosses val="autoZero"/>
        <c:auto val="1"/>
        <c:lblAlgn val="ctr"/>
        <c:lblOffset val="100"/>
        <c:noMultiLvlLbl val="0"/>
      </c:catAx>
      <c:valAx>
        <c:axId val="575369055"/>
        <c:scaling>
          <c:orientation val="minMax"/>
          <c:max val="1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575367407"/>
        <c:crosses val="autoZero"/>
        <c:crossBetween val="between"/>
        <c:majorUnit val="20"/>
      </c:valAx>
    </c:plotArea>
    <c:plotVisOnly val="1"/>
    <c:dispBlanksAs val="gap"/>
    <c:showDLblsOverMax val="0"/>
  </c:chart>
  <c:txPr>
    <a:bodyPr/>
    <a:lstStyle/>
    <a:p>
      <a:pPr>
        <a:defRPr/>
      </a:pPr>
      <a:endParaRPr lang="zh-TW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4279EA-16CD-A046-A351-EE1B7AF878B7}" type="datetimeFigureOut">
              <a:rPr kumimoji="1" lang="zh-TW" altLang="en-US" smtClean="0"/>
              <a:t>2023/4/23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4F61CC-3C1E-6248-B26C-F0A8DCC05B96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311934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TW" sz="1200" b="0" i="0" dirty="0">
                <a:solidFill>
                  <a:srgbClr val="212529"/>
                </a:solidFill>
                <a:effectLst/>
                <a:latin typeface="system-ui"/>
              </a:rPr>
              <a:t>.</a:t>
            </a:r>
            <a:r>
              <a:rPr kumimoji="1" lang="en-US" altLang="zh-TW" sz="1200" dirty="0"/>
              <a:t> (only a few research about this)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4F61CC-3C1E-6248-B26C-F0A8DCC05B96}" type="slidenum">
              <a:rPr kumimoji="1" lang="zh-TW" altLang="en-US" smtClean="0"/>
              <a:t>16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291682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7475197-EF76-48B8-96B8-921BFA77342C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20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238484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4F61CC-3C1E-6248-B26C-F0A8DCC05B96}" type="slidenum">
              <a:rPr kumimoji="1" lang="zh-TW" altLang="en-US" smtClean="0"/>
              <a:t>29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278579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" altLang="zh-TW" dirty="0"/>
              <a:t>edit from WEKA_revised_zfNGbrain_20221129_1219_proc3_noques_noNa - revised_zfNGbrain_20221129_1219_proc3_noques_noNa.csv</a:t>
            </a:r>
          </a:p>
          <a:p>
            <a:r>
              <a:rPr kumimoji="1" lang="en" altLang="zh-TW" dirty="0"/>
              <a:t>some class only 1</a:t>
            </a:r>
          </a:p>
          <a:p>
            <a:r>
              <a:rPr kumimoji="1" lang="en" altLang="zh-TW" dirty="0"/>
              <a:t>many model can higher 70%</a:t>
            </a:r>
          </a:p>
          <a:p>
            <a:r>
              <a:rPr kumimoji="1" lang="en" altLang="zh-TW" dirty="0"/>
              <a:t>percentage split: 66</a:t>
            </a:r>
          </a:p>
          <a:p>
            <a:r>
              <a:rPr kumimoji="1" lang="en" altLang="zh-TW" dirty="0" err="1"/>
              <a:t>rules.DecisionTable</a:t>
            </a:r>
            <a:r>
              <a:rPr kumimoji="1" lang="en" altLang="zh-TW" dirty="0"/>
              <a:t>  82.9%</a:t>
            </a:r>
          </a:p>
          <a:p>
            <a:r>
              <a:rPr kumimoji="1" lang="en" altLang="zh-TW" dirty="0"/>
              <a:t>tree LMT 76%</a:t>
            </a:r>
          </a:p>
          <a:p>
            <a:r>
              <a:rPr kumimoji="1" lang="en" altLang="zh-TW" dirty="0" err="1"/>
              <a:t>trees.RandomForest</a:t>
            </a:r>
            <a:r>
              <a:rPr kumimoji="1" lang="en" altLang="zh-TW" dirty="0"/>
              <a:t> 84%</a:t>
            </a:r>
          </a:p>
          <a:p>
            <a:r>
              <a:rPr kumimoji="1" lang="en" altLang="zh-TW" dirty="0" err="1"/>
              <a:t>meta.AttributeSelectedClassifier</a:t>
            </a:r>
            <a:r>
              <a:rPr kumimoji="1" lang="en" altLang="zh-TW" dirty="0"/>
              <a:t> 79.5455 %</a:t>
            </a:r>
          </a:p>
          <a:p>
            <a:r>
              <a:rPr kumimoji="1" lang="en" altLang="zh-TW" dirty="0"/>
              <a:t>meta begging 78.4091 %</a:t>
            </a:r>
          </a:p>
          <a:p>
            <a:r>
              <a:rPr kumimoji="1" lang="en" altLang="zh-TW" dirty="0" err="1"/>
              <a:t>meta.ClassificationViaRegression</a:t>
            </a:r>
            <a:r>
              <a:rPr kumimoji="1" lang="en" altLang="zh-TW" dirty="0"/>
              <a:t>  70.4545 %</a:t>
            </a:r>
          </a:p>
          <a:p>
            <a:r>
              <a:rPr kumimoji="1" lang="en" altLang="zh-TW" dirty="0" err="1"/>
              <a:t>meta.IterativeClassifierOptimizer</a:t>
            </a:r>
            <a:r>
              <a:rPr kumimoji="1" lang="en" altLang="zh-TW" dirty="0"/>
              <a:t> 80%</a:t>
            </a:r>
          </a:p>
          <a:p>
            <a:r>
              <a:rPr kumimoji="1" lang="en" altLang="zh-TW" dirty="0" err="1"/>
              <a:t>meta.LogitBoost</a:t>
            </a:r>
            <a:r>
              <a:rPr kumimoji="1" lang="en" altLang="zh-TW" dirty="0"/>
              <a:t> 80%</a:t>
            </a:r>
          </a:p>
          <a:p>
            <a:r>
              <a:rPr kumimoji="1" lang="en" altLang="zh-TW" dirty="0" err="1"/>
              <a:t>meta.RandomCommittee</a:t>
            </a:r>
            <a:r>
              <a:rPr kumimoji="1" lang="en" altLang="zh-TW" dirty="0"/>
              <a:t> 86.3636 %</a:t>
            </a:r>
          </a:p>
          <a:p>
            <a:r>
              <a:rPr kumimoji="1" lang="en" altLang="zh-TW" dirty="0" err="1"/>
              <a:t>meta.RandomizableFilteredClassifier</a:t>
            </a:r>
            <a:r>
              <a:rPr kumimoji="1" lang="en" altLang="zh-TW" dirty="0"/>
              <a:t> 70%</a:t>
            </a:r>
          </a:p>
          <a:p>
            <a:r>
              <a:rPr kumimoji="1" lang="en" altLang="zh-TW" dirty="0" err="1"/>
              <a:t>meta.RandomSubSpace</a:t>
            </a:r>
            <a:r>
              <a:rPr kumimoji="1" lang="en" altLang="zh-TW" dirty="0"/>
              <a:t> 75%</a:t>
            </a:r>
          </a:p>
          <a:p>
            <a:r>
              <a:rPr kumimoji="1" lang="en" altLang="zh-TW" dirty="0" err="1"/>
              <a:t>bayes.BayesNet</a:t>
            </a:r>
            <a:r>
              <a:rPr kumimoji="1" lang="en" altLang="zh-TW" dirty="0"/>
              <a:t> 79.4574 %</a:t>
            </a:r>
          </a:p>
          <a:p>
            <a:r>
              <a:rPr kumimoji="1" lang="en" altLang="zh-TW" dirty="0" err="1"/>
              <a:t>bayes.NaiveBayes</a:t>
            </a:r>
            <a:r>
              <a:rPr kumimoji="1" lang="en" altLang="zh-TW" dirty="0"/>
              <a:t> 89.5349 %</a:t>
            </a:r>
          </a:p>
          <a:p>
            <a:r>
              <a:rPr kumimoji="1" lang="en" altLang="zh-TW" dirty="0" err="1"/>
              <a:t>bayes.NaiveBayesUpdateable</a:t>
            </a:r>
            <a:r>
              <a:rPr kumimoji="1" lang="en" altLang="zh-TW" dirty="0"/>
              <a:t> 89.5349 %</a:t>
            </a:r>
          </a:p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4F61CC-3C1E-6248-B26C-F0A8DCC05B96}" type="slidenum">
              <a:rPr kumimoji="1" lang="zh-TW" altLang="en-US" smtClean="0"/>
              <a:t>30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344952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4F61CC-3C1E-6248-B26C-F0A8DCC05B96}" type="slidenum">
              <a:rPr kumimoji="1" lang="zh-TW" altLang="en-US" smtClean="0"/>
              <a:t>31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256412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" altLang="zh-TW" dirty="0"/>
              <a:t>edit from WEKA_Reduced_revised_zfNGbrain_20221129_1219_proc3_noques_noNa - revised_zfNGbrain_20221129_1219_proc3_noques_noNa.csv</a:t>
            </a:r>
          </a:p>
          <a:p>
            <a:r>
              <a:rPr kumimoji="1" lang="en" altLang="zh-TW" dirty="0"/>
              <a:t>each class at least 10</a:t>
            </a:r>
          </a:p>
          <a:p>
            <a:r>
              <a:rPr kumimoji="1" lang="en" altLang="zh-TW" dirty="0"/>
              <a:t>percentage split: 66</a:t>
            </a:r>
          </a:p>
          <a:p>
            <a:r>
              <a:rPr kumimoji="1" lang="en" altLang="zh-TW" dirty="0"/>
              <a:t>tree LMT 80%</a:t>
            </a:r>
          </a:p>
          <a:p>
            <a:r>
              <a:rPr kumimoji="1" lang="en" altLang="zh-TW" dirty="0"/>
              <a:t>tree </a:t>
            </a:r>
            <a:r>
              <a:rPr kumimoji="1" lang="en" altLang="zh-TW" dirty="0" err="1"/>
              <a:t>RandomForest</a:t>
            </a:r>
            <a:r>
              <a:rPr kumimoji="1" lang="en" altLang="zh-TW" dirty="0"/>
              <a:t> 71.6667 %</a:t>
            </a:r>
          </a:p>
          <a:p>
            <a:r>
              <a:rPr kumimoji="1" lang="en" altLang="zh-TW" dirty="0"/>
              <a:t>function Logistic Regression with ridge parameter of 1.0E-8 68.3333 %</a:t>
            </a:r>
          </a:p>
          <a:p>
            <a:r>
              <a:rPr kumimoji="1" lang="en" altLang="zh-TW" dirty="0"/>
              <a:t>function </a:t>
            </a:r>
            <a:r>
              <a:rPr kumimoji="1" lang="en" altLang="zh-TW" dirty="0" err="1"/>
              <a:t>MultilayerPerceptron</a:t>
            </a:r>
            <a:r>
              <a:rPr kumimoji="1" lang="en" altLang="zh-TW" dirty="0"/>
              <a:t> 78.3333 %</a:t>
            </a:r>
          </a:p>
          <a:p>
            <a:r>
              <a:rPr kumimoji="1" lang="en" altLang="zh-TW" dirty="0"/>
              <a:t>function </a:t>
            </a:r>
            <a:r>
              <a:rPr kumimoji="1" lang="en" altLang="zh-TW" dirty="0" err="1"/>
              <a:t>SimpleLogistic</a:t>
            </a:r>
            <a:r>
              <a:rPr kumimoji="1" lang="en" altLang="zh-TW" dirty="0"/>
              <a:t> 80%</a:t>
            </a:r>
          </a:p>
          <a:p>
            <a:r>
              <a:rPr kumimoji="1" lang="en" altLang="zh-TW" dirty="0"/>
              <a:t>meta begging 68.3333 %</a:t>
            </a:r>
          </a:p>
          <a:p>
            <a:r>
              <a:rPr kumimoji="1" lang="en" altLang="zh-TW" dirty="0" err="1"/>
              <a:t>meta.ClassificationViaRegression</a:t>
            </a:r>
            <a:r>
              <a:rPr kumimoji="1" lang="en" altLang="zh-TW" dirty="0"/>
              <a:t>  70 %</a:t>
            </a:r>
          </a:p>
          <a:p>
            <a:r>
              <a:rPr kumimoji="1" lang="en" altLang="zh-TW" dirty="0" err="1"/>
              <a:t>meta.MultiClassClassifier</a:t>
            </a:r>
            <a:r>
              <a:rPr kumimoji="1" lang="en" altLang="zh-TW" dirty="0"/>
              <a:t> 70 %</a:t>
            </a:r>
          </a:p>
          <a:p>
            <a:r>
              <a:rPr kumimoji="1" lang="en" altLang="zh-TW" dirty="0" err="1"/>
              <a:t>meta.RandomizableFilteredClassifier</a:t>
            </a:r>
            <a:r>
              <a:rPr kumimoji="1" lang="en" altLang="zh-TW" dirty="0"/>
              <a:t> 66%</a:t>
            </a:r>
          </a:p>
          <a:p>
            <a:r>
              <a:rPr kumimoji="1" lang="en" altLang="zh-TW" dirty="0" err="1"/>
              <a:t>meta.RandomSubSpace</a:t>
            </a:r>
            <a:r>
              <a:rPr kumimoji="1" lang="en" altLang="zh-TW" dirty="0"/>
              <a:t> 66%</a:t>
            </a:r>
          </a:p>
          <a:p>
            <a:endParaRPr kumimoji="1" lang="en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4F61CC-3C1E-6248-B26C-F0A8DCC05B96}" type="slidenum">
              <a:rPr kumimoji="1" lang="zh-TW" altLang="en-US" smtClean="0"/>
              <a:t>32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7615766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" altLang="zh-TW" dirty="0"/>
              <a:t>edit from WEKA_Reduced_revised_zfNGbrain_20221129_1219_proc3_noques_noNa - revised_zfNGbrain_20221129_1219_proc3_noques_noNa.csv</a:t>
            </a:r>
          </a:p>
          <a:p>
            <a:r>
              <a:rPr kumimoji="1" lang="en" altLang="zh-TW" dirty="0"/>
              <a:t>each class at least 10</a:t>
            </a:r>
          </a:p>
          <a:p>
            <a:r>
              <a:rPr kumimoji="1" lang="en" altLang="zh-TW" dirty="0"/>
              <a:t>percentage split: 66</a:t>
            </a:r>
          </a:p>
          <a:p>
            <a:r>
              <a:rPr kumimoji="1" lang="en" altLang="zh-TW" dirty="0"/>
              <a:t>tree LMT 80%</a:t>
            </a:r>
          </a:p>
          <a:p>
            <a:r>
              <a:rPr kumimoji="1" lang="en" altLang="zh-TW" dirty="0"/>
              <a:t>tree </a:t>
            </a:r>
            <a:r>
              <a:rPr kumimoji="1" lang="en" altLang="zh-TW" dirty="0" err="1"/>
              <a:t>RandomForest</a:t>
            </a:r>
            <a:r>
              <a:rPr kumimoji="1" lang="en" altLang="zh-TW" dirty="0"/>
              <a:t> 71.6667 %</a:t>
            </a:r>
          </a:p>
          <a:p>
            <a:r>
              <a:rPr kumimoji="1" lang="en" altLang="zh-TW" dirty="0"/>
              <a:t>function Logistic Regression with ridge parameter of 1.0E-8 68.3333 %</a:t>
            </a:r>
          </a:p>
          <a:p>
            <a:r>
              <a:rPr kumimoji="1" lang="en" altLang="zh-TW" dirty="0"/>
              <a:t>function </a:t>
            </a:r>
            <a:r>
              <a:rPr kumimoji="1" lang="en" altLang="zh-TW" dirty="0" err="1"/>
              <a:t>MultilayerPerceptron</a:t>
            </a:r>
            <a:r>
              <a:rPr kumimoji="1" lang="en" altLang="zh-TW" dirty="0"/>
              <a:t> 78.3333 %</a:t>
            </a:r>
          </a:p>
          <a:p>
            <a:r>
              <a:rPr kumimoji="1" lang="en" altLang="zh-TW" dirty="0"/>
              <a:t>function </a:t>
            </a:r>
            <a:r>
              <a:rPr kumimoji="1" lang="en" altLang="zh-TW" dirty="0" err="1"/>
              <a:t>SimpleLogistic</a:t>
            </a:r>
            <a:r>
              <a:rPr kumimoji="1" lang="en" altLang="zh-TW" dirty="0"/>
              <a:t> 80%</a:t>
            </a:r>
          </a:p>
          <a:p>
            <a:r>
              <a:rPr kumimoji="1" lang="en" altLang="zh-TW" dirty="0"/>
              <a:t>meta begging 68.3333 %</a:t>
            </a:r>
          </a:p>
          <a:p>
            <a:r>
              <a:rPr kumimoji="1" lang="en" altLang="zh-TW" dirty="0" err="1"/>
              <a:t>meta.ClassificationViaRegression</a:t>
            </a:r>
            <a:r>
              <a:rPr kumimoji="1" lang="en" altLang="zh-TW" dirty="0"/>
              <a:t>  70 %</a:t>
            </a:r>
          </a:p>
          <a:p>
            <a:r>
              <a:rPr kumimoji="1" lang="en" altLang="zh-TW" dirty="0" err="1"/>
              <a:t>meta.MultiClassClassifier</a:t>
            </a:r>
            <a:r>
              <a:rPr kumimoji="1" lang="en" altLang="zh-TW" dirty="0"/>
              <a:t> 70 %</a:t>
            </a:r>
          </a:p>
          <a:p>
            <a:r>
              <a:rPr kumimoji="1" lang="en" altLang="zh-TW" dirty="0" err="1"/>
              <a:t>meta.RandomizableFilteredClassifier</a:t>
            </a:r>
            <a:r>
              <a:rPr kumimoji="1" lang="en" altLang="zh-TW" dirty="0"/>
              <a:t> 66%</a:t>
            </a:r>
          </a:p>
          <a:p>
            <a:r>
              <a:rPr kumimoji="1" lang="en" altLang="zh-TW" dirty="0" err="1"/>
              <a:t>meta.RandomSubSpace</a:t>
            </a:r>
            <a:r>
              <a:rPr kumimoji="1" lang="en" altLang="zh-TW" dirty="0"/>
              <a:t> 66%</a:t>
            </a:r>
          </a:p>
          <a:p>
            <a:r>
              <a:rPr kumimoji="1" lang="en" altLang="zh-TW" dirty="0"/>
              <a:t>#-----------------------------------------------------------------------------------------------</a:t>
            </a:r>
          </a:p>
          <a:p>
            <a:r>
              <a:rPr kumimoji="1" lang="en" altLang="zh-TW" dirty="0"/>
              <a:t>edit from WEKA_revised_zfNGbrain_20221129_1219_proc3_noques_noNa - revised_zfNGbrain_20221129_1219_proc3_noques_noNa.csv</a:t>
            </a:r>
          </a:p>
          <a:p>
            <a:r>
              <a:rPr kumimoji="1" lang="en" altLang="zh-TW" dirty="0"/>
              <a:t>some class only 1</a:t>
            </a:r>
          </a:p>
          <a:p>
            <a:r>
              <a:rPr kumimoji="1" lang="en" altLang="zh-TW" dirty="0"/>
              <a:t>many model can higher 70%</a:t>
            </a:r>
          </a:p>
          <a:p>
            <a:r>
              <a:rPr kumimoji="1" lang="en" altLang="zh-TW" dirty="0"/>
              <a:t>percentage split: 66</a:t>
            </a:r>
          </a:p>
          <a:p>
            <a:r>
              <a:rPr kumimoji="1" lang="en" altLang="zh-TW" dirty="0" err="1"/>
              <a:t>rules.DecisionTable</a:t>
            </a:r>
            <a:r>
              <a:rPr kumimoji="1" lang="en" altLang="zh-TW" dirty="0"/>
              <a:t>  82.9%</a:t>
            </a:r>
          </a:p>
          <a:p>
            <a:r>
              <a:rPr kumimoji="1" lang="en" altLang="zh-TW" dirty="0"/>
              <a:t>tree LMT 76%</a:t>
            </a:r>
          </a:p>
          <a:p>
            <a:r>
              <a:rPr kumimoji="1" lang="en" altLang="zh-TW" dirty="0" err="1"/>
              <a:t>trees.RandomForest</a:t>
            </a:r>
            <a:r>
              <a:rPr kumimoji="1" lang="en" altLang="zh-TW" dirty="0"/>
              <a:t> 84%</a:t>
            </a:r>
          </a:p>
          <a:p>
            <a:r>
              <a:rPr kumimoji="1" lang="en" altLang="zh-TW" dirty="0" err="1"/>
              <a:t>meta.AttributeSelectedClassifier</a:t>
            </a:r>
            <a:r>
              <a:rPr kumimoji="1" lang="en" altLang="zh-TW" dirty="0"/>
              <a:t> 79.5455 %</a:t>
            </a:r>
          </a:p>
          <a:p>
            <a:r>
              <a:rPr kumimoji="1" lang="en" altLang="zh-TW" dirty="0"/>
              <a:t>meta begging 78.4091 %</a:t>
            </a:r>
          </a:p>
          <a:p>
            <a:r>
              <a:rPr kumimoji="1" lang="en" altLang="zh-TW" dirty="0" err="1"/>
              <a:t>meta.ClassificationViaRegression</a:t>
            </a:r>
            <a:r>
              <a:rPr kumimoji="1" lang="en" altLang="zh-TW" dirty="0"/>
              <a:t>  70.4545 %</a:t>
            </a:r>
          </a:p>
          <a:p>
            <a:r>
              <a:rPr kumimoji="1" lang="en" altLang="zh-TW" dirty="0" err="1"/>
              <a:t>meta.IterativeClassifierOptimizer</a:t>
            </a:r>
            <a:r>
              <a:rPr kumimoji="1" lang="en" altLang="zh-TW" dirty="0"/>
              <a:t> 80%</a:t>
            </a:r>
          </a:p>
          <a:p>
            <a:r>
              <a:rPr kumimoji="1" lang="en" altLang="zh-TW" dirty="0" err="1"/>
              <a:t>meta.LogitBoost</a:t>
            </a:r>
            <a:r>
              <a:rPr kumimoji="1" lang="en" altLang="zh-TW" dirty="0"/>
              <a:t> 80%</a:t>
            </a:r>
          </a:p>
          <a:p>
            <a:r>
              <a:rPr kumimoji="1" lang="en" altLang="zh-TW" dirty="0" err="1"/>
              <a:t>meta.RandomCommittee</a:t>
            </a:r>
            <a:r>
              <a:rPr kumimoji="1" lang="en" altLang="zh-TW" dirty="0"/>
              <a:t> 86.3636 %</a:t>
            </a:r>
          </a:p>
          <a:p>
            <a:r>
              <a:rPr kumimoji="1" lang="en" altLang="zh-TW" dirty="0" err="1"/>
              <a:t>meta.RandomizableFilteredClassifier</a:t>
            </a:r>
            <a:r>
              <a:rPr kumimoji="1" lang="en" altLang="zh-TW" dirty="0"/>
              <a:t> 70%</a:t>
            </a:r>
          </a:p>
          <a:p>
            <a:r>
              <a:rPr kumimoji="1" lang="en" altLang="zh-TW" dirty="0" err="1"/>
              <a:t>meta.RandomSubSpace</a:t>
            </a:r>
            <a:r>
              <a:rPr kumimoji="1" lang="en" altLang="zh-TW" dirty="0"/>
              <a:t> 75%</a:t>
            </a:r>
          </a:p>
          <a:p>
            <a:r>
              <a:rPr kumimoji="1" lang="en" altLang="zh-TW" dirty="0" err="1"/>
              <a:t>bayes.BayesNet</a:t>
            </a:r>
            <a:r>
              <a:rPr kumimoji="1" lang="en" altLang="zh-TW" dirty="0"/>
              <a:t> 79.4574 %</a:t>
            </a:r>
          </a:p>
          <a:p>
            <a:r>
              <a:rPr kumimoji="1" lang="en" altLang="zh-TW" dirty="0" err="1"/>
              <a:t>bayes.NaiveBayes</a:t>
            </a:r>
            <a:r>
              <a:rPr kumimoji="1" lang="en" altLang="zh-TW" dirty="0"/>
              <a:t> 89.5349 %</a:t>
            </a:r>
          </a:p>
          <a:p>
            <a:r>
              <a:rPr kumimoji="1" lang="en" altLang="zh-TW" dirty="0" err="1"/>
              <a:t>bayes.NaiveBayesUpdateable</a:t>
            </a:r>
            <a:r>
              <a:rPr kumimoji="1" lang="en" altLang="zh-TW" dirty="0"/>
              <a:t> 89.5349 %</a:t>
            </a:r>
          </a:p>
          <a:p>
            <a:endParaRPr kumimoji="1" lang="en" altLang="zh-TW" dirty="0"/>
          </a:p>
          <a:p>
            <a:r>
              <a:rPr kumimoji="1" lang="en" altLang="zh-TW" dirty="0"/>
              <a:t>#-----------------------------------------------------------------------------------------------</a:t>
            </a:r>
          </a:p>
          <a:p>
            <a:r>
              <a:rPr kumimoji="1" lang="en" altLang="zh-TW" dirty="0"/>
              <a:t>edit from WEKA_Reduced_revised_zfNGbrain_20221129_1219_proc3_noques_noNa - revised_zfNGbrain_20221129_1219_proc3_noques_noNa.csv</a:t>
            </a:r>
          </a:p>
          <a:p>
            <a:r>
              <a:rPr kumimoji="1" lang="en" altLang="zh-TW" dirty="0"/>
              <a:t>each class at least 10</a:t>
            </a:r>
          </a:p>
          <a:p>
            <a:r>
              <a:rPr kumimoji="1" lang="en" altLang="zh-TW" dirty="0" err="1"/>
              <a:t>rules.DecisionTable</a:t>
            </a:r>
            <a:r>
              <a:rPr kumimoji="1" lang="en" altLang="zh-TW" dirty="0"/>
              <a:t> 100%</a:t>
            </a:r>
          </a:p>
          <a:p>
            <a:r>
              <a:rPr kumimoji="1" lang="en" altLang="zh-TW" dirty="0" err="1"/>
              <a:t>rules.OneR</a:t>
            </a:r>
            <a:r>
              <a:rPr kumimoji="1" lang="en" altLang="zh-TW" dirty="0"/>
              <a:t> 100%:</a:t>
            </a:r>
          </a:p>
          <a:p>
            <a:r>
              <a:rPr kumimoji="1" lang="en" altLang="zh-TW" dirty="0"/>
              <a:t>in [H+]:</a:t>
            </a:r>
          </a:p>
          <a:p>
            <a:r>
              <a:rPr kumimoji="1" lang="en" altLang="zh-TW" dirty="0"/>
              <a:t>	&lt; 2510.7939180000003	-&gt; F2H4N5</a:t>
            </a:r>
          </a:p>
          <a:p>
            <a:r>
              <a:rPr kumimoji="1" lang="en" altLang="zh-TW" dirty="0"/>
              <a:t>	&lt; 2687.8781465	-&gt; F1H5N4S1</a:t>
            </a:r>
          </a:p>
          <a:p>
            <a:r>
              <a:rPr kumimoji="1" lang="en" altLang="zh-TW" dirty="0"/>
              <a:t>	&lt; 2867.4623005000003	-&gt; F1H6N4S1</a:t>
            </a:r>
          </a:p>
          <a:p>
            <a:r>
              <a:rPr kumimoji="1" lang="en" altLang="zh-TW" dirty="0"/>
              <a:t>	&lt; 2954.5090055	-&gt; F1H5N4S2</a:t>
            </a:r>
          </a:p>
          <a:p>
            <a:r>
              <a:rPr kumimoji="1" lang="en" altLang="zh-TW" dirty="0"/>
              <a:t>	&lt; 3056.059349	-&gt; F2H6N4S1</a:t>
            </a:r>
          </a:p>
          <a:p>
            <a:r>
              <a:rPr kumimoji="1" lang="en" altLang="zh-TW" dirty="0"/>
              <a:t>	&lt; 3159.6121555	-&gt; F1H6N4S2</a:t>
            </a:r>
          </a:p>
          <a:p>
            <a:r>
              <a:rPr kumimoji="1" lang="en" altLang="zh-TW" dirty="0"/>
              <a:t>	&lt; 3260.1668895000003	-&gt; F2H7N4S1</a:t>
            </a:r>
          </a:p>
          <a:p>
            <a:r>
              <a:rPr kumimoji="1" lang="en" altLang="zh-TW" dirty="0"/>
              <a:t>	&lt; 3441.2440855	-&gt; F1H7N4S2</a:t>
            </a:r>
          </a:p>
          <a:p>
            <a:r>
              <a:rPr kumimoji="1" lang="en" altLang="zh-TW" dirty="0"/>
              <a:t>	&gt;= 3441.2440855	-&gt; F2H7N4S2</a:t>
            </a:r>
          </a:p>
          <a:p>
            <a:r>
              <a:rPr kumimoji="1" lang="en" altLang="zh-TW" dirty="0"/>
              <a:t>(176/176 instances correct)</a:t>
            </a:r>
          </a:p>
          <a:p>
            <a:endParaRPr kumimoji="1" lang="en" altLang="zh-TW" dirty="0"/>
          </a:p>
          <a:p>
            <a:r>
              <a:rPr kumimoji="1" lang="en" altLang="zh-TW" dirty="0"/>
              <a:t>lot of other model higher 98%</a:t>
            </a:r>
          </a:p>
          <a:p>
            <a:endParaRPr kumimoji="1" lang="en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4F61CC-3C1E-6248-B26C-F0A8DCC05B96}" type="slidenum">
              <a:rPr kumimoji="1" lang="zh-TW" altLang="en-US" smtClean="0"/>
              <a:t>33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123215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" altLang="zh-TW" dirty="0"/>
              <a:t>edit from WEKA_revised_zfNGbrain_20221129_1219_proc3_noques_noNa - revised_zfNGbrain_20221129_1219_proc3_noques_noNa.csv</a:t>
            </a:r>
          </a:p>
          <a:p>
            <a:r>
              <a:rPr kumimoji="1" lang="en" altLang="zh-TW" dirty="0"/>
              <a:t>some class only 1</a:t>
            </a:r>
          </a:p>
          <a:p>
            <a:r>
              <a:rPr kumimoji="1" lang="en" altLang="zh-TW" dirty="0"/>
              <a:t>many model can higher 70%</a:t>
            </a:r>
          </a:p>
          <a:p>
            <a:r>
              <a:rPr kumimoji="1" lang="en" altLang="zh-TW" dirty="0"/>
              <a:t>percentage split: 66</a:t>
            </a:r>
          </a:p>
          <a:p>
            <a:r>
              <a:rPr kumimoji="1" lang="en" altLang="zh-TW" dirty="0" err="1"/>
              <a:t>rules.DecisionTable</a:t>
            </a:r>
            <a:r>
              <a:rPr kumimoji="1" lang="en" altLang="zh-TW" dirty="0"/>
              <a:t>  82.9%</a:t>
            </a:r>
          </a:p>
          <a:p>
            <a:r>
              <a:rPr kumimoji="1" lang="en" altLang="zh-TW" dirty="0"/>
              <a:t>tree LMT 76%</a:t>
            </a:r>
          </a:p>
          <a:p>
            <a:r>
              <a:rPr kumimoji="1" lang="en" altLang="zh-TW" dirty="0" err="1"/>
              <a:t>trees.RandomForest</a:t>
            </a:r>
            <a:r>
              <a:rPr kumimoji="1" lang="en" altLang="zh-TW" dirty="0"/>
              <a:t> 84%</a:t>
            </a:r>
          </a:p>
          <a:p>
            <a:r>
              <a:rPr kumimoji="1" lang="en" altLang="zh-TW" dirty="0" err="1"/>
              <a:t>meta.AttributeSelectedClassifier</a:t>
            </a:r>
            <a:r>
              <a:rPr kumimoji="1" lang="en" altLang="zh-TW" dirty="0"/>
              <a:t> 79.5455 %</a:t>
            </a:r>
          </a:p>
          <a:p>
            <a:r>
              <a:rPr kumimoji="1" lang="en" altLang="zh-TW" dirty="0"/>
              <a:t>meta begging 78.4091 %</a:t>
            </a:r>
          </a:p>
          <a:p>
            <a:r>
              <a:rPr kumimoji="1" lang="en" altLang="zh-TW" dirty="0" err="1"/>
              <a:t>meta.ClassificationViaRegression</a:t>
            </a:r>
            <a:r>
              <a:rPr kumimoji="1" lang="en" altLang="zh-TW" dirty="0"/>
              <a:t>  70.4545 %</a:t>
            </a:r>
          </a:p>
          <a:p>
            <a:r>
              <a:rPr kumimoji="1" lang="en" altLang="zh-TW" dirty="0" err="1"/>
              <a:t>meta.IterativeClassifierOptimizer</a:t>
            </a:r>
            <a:r>
              <a:rPr kumimoji="1" lang="en" altLang="zh-TW" dirty="0"/>
              <a:t> 80%</a:t>
            </a:r>
          </a:p>
          <a:p>
            <a:r>
              <a:rPr kumimoji="1" lang="en" altLang="zh-TW" dirty="0" err="1"/>
              <a:t>meta.LogitBoost</a:t>
            </a:r>
            <a:r>
              <a:rPr kumimoji="1" lang="en" altLang="zh-TW" dirty="0"/>
              <a:t> 80%</a:t>
            </a:r>
          </a:p>
          <a:p>
            <a:r>
              <a:rPr kumimoji="1" lang="en" altLang="zh-TW" dirty="0" err="1"/>
              <a:t>meta.RandomCommittee</a:t>
            </a:r>
            <a:r>
              <a:rPr kumimoji="1" lang="en" altLang="zh-TW" dirty="0"/>
              <a:t> 86.3636 %</a:t>
            </a:r>
          </a:p>
          <a:p>
            <a:r>
              <a:rPr kumimoji="1" lang="en" altLang="zh-TW" dirty="0" err="1"/>
              <a:t>meta.RandomizableFilteredClassifier</a:t>
            </a:r>
            <a:r>
              <a:rPr kumimoji="1" lang="en" altLang="zh-TW" dirty="0"/>
              <a:t> 70%</a:t>
            </a:r>
          </a:p>
          <a:p>
            <a:r>
              <a:rPr kumimoji="1" lang="en" altLang="zh-TW" dirty="0" err="1"/>
              <a:t>meta.RandomSubSpace</a:t>
            </a:r>
            <a:r>
              <a:rPr kumimoji="1" lang="en" altLang="zh-TW" dirty="0"/>
              <a:t> 75%</a:t>
            </a:r>
          </a:p>
          <a:p>
            <a:r>
              <a:rPr kumimoji="1" lang="en" altLang="zh-TW" dirty="0" err="1"/>
              <a:t>bayes.BayesNet</a:t>
            </a:r>
            <a:r>
              <a:rPr kumimoji="1" lang="en" altLang="zh-TW" dirty="0"/>
              <a:t> 79.4574 %</a:t>
            </a:r>
          </a:p>
          <a:p>
            <a:r>
              <a:rPr kumimoji="1" lang="en" altLang="zh-TW" dirty="0" err="1"/>
              <a:t>bayes.NaiveBayes</a:t>
            </a:r>
            <a:r>
              <a:rPr kumimoji="1" lang="en" altLang="zh-TW" dirty="0"/>
              <a:t> 89.5349 %</a:t>
            </a:r>
          </a:p>
          <a:p>
            <a:r>
              <a:rPr kumimoji="1" lang="en" altLang="zh-TW" dirty="0" err="1"/>
              <a:t>bayes.NaiveBayesUpdateable</a:t>
            </a:r>
            <a:r>
              <a:rPr kumimoji="1" lang="en" altLang="zh-TW" dirty="0"/>
              <a:t> 89.5349 %</a:t>
            </a:r>
          </a:p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4F61CC-3C1E-6248-B26C-F0A8DCC05B96}" type="slidenum">
              <a:rPr kumimoji="1" lang="zh-TW" altLang="en-US" smtClean="0"/>
              <a:t>34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7769586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1B51B8A-F3AE-1A21-BB21-844CF24F30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CD3A0575-FF79-2143-4B87-159CDE938A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801E90D-D009-9FBE-84AA-C154ADBED4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C4CD7-9B25-134F-A256-B400A1C75AF5}" type="datetimeFigureOut">
              <a:rPr kumimoji="1" lang="zh-TW" altLang="en-US" smtClean="0"/>
              <a:t>2023/4/23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6FAE054-32B3-EB50-CE2A-9D75FA7D1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260F863-0730-7B64-1F56-2A8D9F07A5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67807D-E3D1-E746-99A7-71BBEB11F39B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7615132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F93E60A-23E3-A089-1D12-4450B208B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A3E8E3E2-AA97-C837-CFF0-2EBF617704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BF8E0F9-BD8D-4723-B77C-47BA71D0C9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C4CD7-9B25-134F-A256-B400A1C75AF5}" type="datetimeFigureOut">
              <a:rPr kumimoji="1" lang="zh-TW" altLang="en-US" smtClean="0"/>
              <a:t>2023/4/23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1B276AC-C460-ED95-2607-7C7137209D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C1CB510-4130-0541-F136-11F857746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67807D-E3D1-E746-99A7-71BBEB11F39B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915252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8A47B7C7-A79F-1D47-18EB-621FCC0DC46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4B5A9670-0A5F-7444-3F03-21DF75B2DD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AE3E9A0-8B43-B630-0299-BDC8A63FB3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C4CD7-9B25-134F-A256-B400A1C75AF5}" type="datetimeFigureOut">
              <a:rPr kumimoji="1" lang="zh-TW" altLang="en-US" smtClean="0"/>
              <a:t>2023/4/23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00365D7-E742-3FA6-A103-48EFB1DD1F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B863904-D533-9129-62DB-F91FC848E7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67807D-E3D1-E746-99A7-71BBEB11F39B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2941842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0F47631-B0C6-986F-2246-DB9E251FCB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BFF5B66-21C6-3989-6EF0-568E332A8F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98FA2BA-50C3-2D80-40C1-5EF927A7C1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C4CD7-9B25-134F-A256-B400A1C75AF5}" type="datetimeFigureOut">
              <a:rPr kumimoji="1" lang="zh-TW" altLang="en-US" smtClean="0"/>
              <a:t>2023/4/23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F97DC32-2E6E-9548-8306-81BD654F2D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4FC3E5F-A1A6-8526-4978-FCAD0C9AF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67807D-E3D1-E746-99A7-71BBEB11F39B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550211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FD0F4E4-CA3C-0542-D83F-FB55F0654E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FABE746-B6E8-FC1E-EB8D-FCFA21E58F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DF5A942-6A76-8122-489A-DBAD578215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C4CD7-9B25-134F-A256-B400A1C75AF5}" type="datetimeFigureOut">
              <a:rPr kumimoji="1" lang="zh-TW" altLang="en-US" smtClean="0"/>
              <a:t>2023/4/23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79CF8FF-BE9B-662D-8BF3-96A22A4030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8FD7B45-026D-0687-CC1E-FDEA91F2E7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67807D-E3D1-E746-99A7-71BBEB11F39B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868022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456380D-8C4A-7F87-76D8-F6628705C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4CEF068-EF5D-B883-4050-F2B6D69821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7AD4B5BB-9A72-0FF0-2182-570D4A9320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1C101B3E-D99F-6A75-80EB-32880F652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C4CD7-9B25-134F-A256-B400A1C75AF5}" type="datetimeFigureOut">
              <a:rPr kumimoji="1" lang="zh-TW" altLang="en-US" smtClean="0"/>
              <a:t>2023/4/23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B887DF83-3E52-DC96-D5E9-959B418E6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F79B439C-6278-4CE7-D4A8-3C08420A1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67807D-E3D1-E746-99A7-71BBEB11F39B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068494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D5B4DDB-211A-A47E-2069-71C29248B4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1C0381C-C654-A2CB-237A-351736D5E9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0683FD69-DC85-33A5-B786-1923A73D3B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55954418-AD27-E0E3-7010-CE26E79665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A328C041-76B0-91CB-777B-C0BB829ECF1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FD6311AC-3167-B1AC-4D9A-E5A0E4DDD9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C4CD7-9B25-134F-A256-B400A1C75AF5}" type="datetimeFigureOut">
              <a:rPr kumimoji="1" lang="zh-TW" altLang="en-US" smtClean="0"/>
              <a:t>2023/4/23</a:t>
            </a:fld>
            <a:endParaRPr kumimoji="1"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24FB405B-0CCC-EA32-5E13-85A4A08297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15CA2666-FC32-DFFD-8FD1-538BBFEA0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67807D-E3D1-E746-99A7-71BBEB11F39B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802931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3137F94-2213-6C28-FAF5-81F523EDF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37B9A074-B841-7DC8-BF44-5C38947B90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C4CD7-9B25-134F-A256-B400A1C75AF5}" type="datetimeFigureOut">
              <a:rPr kumimoji="1" lang="zh-TW" altLang="en-US" smtClean="0"/>
              <a:t>2023/4/23</a:t>
            </a:fld>
            <a:endParaRPr kumimoji="1"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80B13ACF-33F1-19C9-BA4F-06E0FEA01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1030039-0177-59E4-9870-39431B684D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67807D-E3D1-E746-99A7-71BBEB11F39B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935345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75452C6C-412B-3085-1AD0-D1DB8E6E86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C4CD7-9B25-134F-A256-B400A1C75AF5}" type="datetimeFigureOut">
              <a:rPr kumimoji="1" lang="zh-TW" altLang="en-US" smtClean="0"/>
              <a:t>2023/4/23</a:t>
            </a:fld>
            <a:endParaRPr kumimoji="1"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AA7D8AC7-F6B5-7A48-85B5-2267EF0BDB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FFAD1E5-B77A-F08B-7767-04D000505E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67807D-E3D1-E746-99A7-71BBEB11F39B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9182528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CAB33CB-4B41-28FC-3083-AFD56A612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F5F6E1D-23F1-FE51-F442-7C204D4AD8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49DBB423-1EFD-3730-54F9-356B6D6AB4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0177492D-68A3-8BFC-2781-2CC989D184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C4CD7-9B25-134F-A256-B400A1C75AF5}" type="datetimeFigureOut">
              <a:rPr kumimoji="1" lang="zh-TW" altLang="en-US" smtClean="0"/>
              <a:t>2023/4/23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CF4793F7-3C0E-E148-D2A7-5C12EB9034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5C61C135-66A2-B275-85AF-9C63453DE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67807D-E3D1-E746-99A7-71BBEB11F39B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506005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010012A-FC4F-1848-1558-A51EE75448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7B5C5D67-BE1F-A927-C6DC-F66EB4EAA70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97E94DCF-A7EC-6BCB-8B51-0BFE03E52B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B9764FFC-411D-2717-7FDD-E7CAF38DAE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C4CD7-9B25-134F-A256-B400A1C75AF5}" type="datetimeFigureOut">
              <a:rPr kumimoji="1" lang="zh-TW" altLang="en-US" smtClean="0"/>
              <a:t>2023/4/23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CC53377E-CB36-F444-AA44-61D320A6C9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E4859502-8AF6-90B6-B7F9-A292CF0AD1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67807D-E3D1-E746-99A7-71BBEB11F39B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256435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407B57E8-593F-8413-5615-AA3DAD804F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DE166223-7D15-7FCB-7FAF-C8DEE58A43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5305D3C-8CBD-BEB8-E656-7F1D58B378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3C4CD7-9B25-134F-A256-B400A1C75AF5}" type="datetimeFigureOut">
              <a:rPr kumimoji="1" lang="zh-TW" altLang="en-US" smtClean="0"/>
              <a:t>2023/4/23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833D6E3-CDF2-0FEC-467F-9D4BF303F3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57E36C1-598A-A820-2EB1-C5E5109D10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67807D-E3D1-E746-99A7-71BBEB11F39B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976920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25.png"/><Relationship Id="rId3" Type="http://schemas.microsoft.com/office/2007/relationships/hdphoto" Target="../media/hdphoto1.wdp"/><Relationship Id="rId7" Type="http://schemas.openxmlformats.org/officeDocument/2006/relationships/image" Target="../media/image4.png"/><Relationship Id="rId12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11" Type="http://schemas.openxmlformats.org/officeDocument/2006/relationships/image" Target="../media/image8.png"/><Relationship Id="rId5" Type="http://schemas.openxmlformats.org/officeDocument/2006/relationships/image" Target="../media/image22.png"/><Relationship Id="rId10" Type="http://schemas.openxmlformats.org/officeDocument/2006/relationships/image" Target="../media/image7.png"/><Relationship Id="rId4" Type="http://schemas.openxmlformats.org/officeDocument/2006/relationships/image" Target="../media/image11.png"/><Relationship Id="rId9" Type="http://schemas.openxmlformats.org/officeDocument/2006/relationships/image" Target="../media/image6.png"/><Relationship Id="rId1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microsoft.com/office/2007/relationships/hdphoto" Target="../media/hdphoto1.wdp"/><Relationship Id="rId7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5.xml"/><Relationship Id="rId4" Type="http://schemas.openxmlformats.org/officeDocument/2006/relationships/chart" Target="../charts/char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chart" Target="../charts/chart8.xml"/><Relationship Id="rId4" Type="http://schemas.openxmlformats.org/officeDocument/2006/relationships/chart" Target="../charts/char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microsoft.com/office/2007/relationships/hdphoto" Target="../media/hdphoto1.wdp"/><Relationship Id="rId7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microsoft.com/office/2007/relationships/hdphoto" Target="../media/hdphoto1.wdp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jpe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22E0308-E999-154A-517C-B477F2E0F6D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TW" dirty="0" err="1"/>
              <a:t>Glymass</a:t>
            </a:r>
            <a:r>
              <a:rPr kumimoji="1" lang="en-US" altLang="zh-TW" dirty="0"/>
              <a:t> </a:t>
            </a:r>
            <a:endParaRPr kumimoji="1"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313C2DB5-1CBA-2122-C29F-B1222A6C242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zh-TW" dirty="0"/>
              <a:t>Write by </a:t>
            </a:r>
            <a:r>
              <a:rPr kumimoji="1" lang="zh-TW" altLang="en-US" dirty="0"/>
              <a:t>曾煥權、曾偉綱</a:t>
            </a:r>
          </a:p>
        </p:txBody>
      </p:sp>
    </p:spTree>
    <p:extLst>
      <p:ext uri="{BB962C8B-B14F-4D97-AF65-F5344CB8AC3E}">
        <p14:creationId xmlns:p14="http://schemas.microsoft.com/office/powerpoint/2010/main" val="21007795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彩色幾何圖案的馬賽克">
            <a:extLst>
              <a:ext uri="{FF2B5EF4-FFF2-40B4-BE49-F238E27FC236}">
                <a16:creationId xmlns:a16="http://schemas.microsoft.com/office/drawing/2014/main" id="{2AB0C483-1627-83EF-ACC2-8965BB782A8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LightScreen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r="4667"/>
          <a:stretch/>
        </p:blipFill>
        <p:spPr>
          <a:xfrm>
            <a:off x="1524021" y="11"/>
            <a:ext cx="9143979" cy="6857989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5FE3E699-6648-9538-4D76-5942B1F0E0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0800" y="111027"/>
            <a:ext cx="7319554" cy="953669"/>
          </a:xfrm>
        </p:spPr>
        <p:txBody>
          <a:bodyPr/>
          <a:lstStyle/>
          <a:p>
            <a:r>
              <a:rPr lang="en-US" altLang="zh-TW" b="0" dirty="0"/>
              <a:t>Overview of the pipeline</a:t>
            </a:r>
            <a:endParaRPr lang="zh-TW" altLang="en-US" b="0" dirty="0"/>
          </a:p>
        </p:txBody>
      </p:sp>
      <p:grpSp>
        <p:nvGrpSpPr>
          <p:cNvPr id="119" name="群組 118">
            <a:extLst>
              <a:ext uri="{FF2B5EF4-FFF2-40B4-BE49-F238E27FC236}">
                <a16:creationId xmlns:a16="http://schemas.microsoft.com/office/drawing/2014/main" id="{0AED55E5-0615-E863-4F30-6599E56F702E}"/>
              </a:ext>
            </a:extLst>
          </p:cNvPr>
          <p:cNvGrpSpPr/>
          <p:nvPr/>
        </p:nvGrpSpPr>
        <p:grpSpPr>
          <a:xfrm>
            <a:off x="2922244" y="1433686"/>
            <a:ext cx="780277" cy="758581"/>
            <a:chOff x="484900" y="764083"/>
            <a:chExt cx="911482" cy="886135"/>
          </a:xfrm>
        </p:grpSpPr>
        <p:pic>
          <p:nvPicPr>
            <p:cNvPr id="120" name="圖片 119">
              <a:extLst>
                <a:ext uri="{FF2B5EF4-FFF2-40B4-BE49-F238E27FC236}">
                  <a16:creationId xmlns:a16="http://schemas.microsoft.com/office/drawing/2014/main" id="{8A4848DF-8F27-EEA8-6BA8-6DE5316EF70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E"/>
                </a:clrFrom>
                <a:clrTo>
                  <a:srgbClr val="FFFFFE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11340" y="764083"/>
              <a:ext cx="630942" cy="630942"/>
            </a:xfrm>
            <a:prstGeom prst="rect">
              <a:avLst/>
            </a:prstGeom>
          </p:spPr>
        </p:pic>
        <p:sp>
          <p:nvSpPr>
            <p:cNvPr id="121" name="文字方塊 120">
              <a:extLst>
                <a:ext uri="{FF2B5EF4-FFF2-40B4-BE49-F238E27FC236}">
                  <a16:creationId xmlns:a16="http://schemas.microsoft.com/office/drawing/2014/main" id="{AB659159-44D7-04CE-4DB2-A759563AB09F}"/>
                </a:ext>
              </a:extLst>
            </p:cNvPr>
            <p:cNvSpPr txBox="1"/>
            <p:nvPr/>
          </p:nvSpPr>
          <p:spPr>
            <a:xfrm>
              <a:off x="484900" y="1326641"/>
              <a:ext cx="911482" cy="3235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altLang="zh-TW" sz="1200" dirty="0">
                  <a:solidFill>
                    <a:prstClr val="black"/>
                  </a:solidFill>
                  <a:latin typeface="Neue Haas Grotesk Text Pro"/>
                </a:rPr>
                <a:t>Raw file</a:t>
              </a:r>
              <a:endParaRPr lang="zh-TW" altLang="en-US" sz="1200" dirty="0">
                <a:solidFill>
                  <a:prstClr val="black"/>
                </a:solidFill>
                <a:latin typeface="Neue Haas Grotesk Text Pro"/>
              </a:endParaRPr>
            </a:p>
          </p:txBody>
        </p:sp>
      </p:grpSp>
      <p:sp>
        <p:nvSpPr>
          <p:cNvPr id="123" name="箭號: 向右 122">
            <a:extLst>
              <a:ext uri="{FF2B5EF4-FFF2-40B4-BE49-F238E27FC236}">
                <a16:creationId xmlns:a16="http://schemas.microsoft.com/office/drawing/2014/main" id="{E48C9755-EB95-AC27-FA3C-38748DB32EED}"/>
              </a:ext>
            </a:extLst>
          </p:cNvPr>
          <p:cNvSpPr/>
          <p:nvPr/>
        </p:nvSpPr>
        <p:spPr>
          <a:xfrm>
            <a:off x="3774441" y="1647334"/>
            <a:ext cx="362904" cy="281858"/>
          </a:xfrm>
          <a:prstGeom prst="rightArrow">
            <a:avLst>
              <a:gd name="adj1" fmla="val 50000"/>
              <a:gd name="adj2" fmla="val 62979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defRPr/>
            </a:pPr>
            <a:endParaRPr lang="zh-TW" altLang="en-US">
              <a:solidFill>
                <a:prstClr val="black"/>
              </a:solidFill>
              <a:latin typeface="Neue Haas Grotesk Text Pro"/>
            </a:endParaRPr>
          </a:p>
        </p:txBody>
      </p:sp>
      <p:sp>
        <p:nvSpPr>
          <p:cNvPr id="124" name="文字方塊 123">
            <a:extLst>
              <a:ext uri="{FF2B5EF4-FFF2-40B4-BE49-F238E27FC236}">
                <a16:creationId xmlns:a16="http://schemas.microsoft.com/office/drawing/2014/main" id="{F47B8067-6924-77DE-9602-2A11598C7AF7}"/>
              </a:ext>
            </a:extLst>
          </p:cNvPr>
          <p:cNvSpPr txBox="1"/>
          <p:nvPr/>
        </p:nvSpPr>
        <p:spPr>
          <a:xfrm>
            <a:off x="2460778" y="1322669"/>
            <a:ext cx="1296718" cy="277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TW" sz="1200" b="1" dirty="0">
                <a:solidFill>
                  <a:prstClr val="black"/>
                </a:solidFill>
                <a:latin typeface="Neue Haas Grotesk Text Pro"/>
              </a:rPr>
              <a:t>INPUT</a:t>
            </a:r>
            <a:endParaRPr lang="zh-TW" altLang="en-US" sz="1200" b="1" dirty="0">
              <a:solidFill>
                <a:prstClr val="black"/>
              </a:solidFill>
              <a:latin typeface="Neue Haas Grotesk Text Pro"/>
            </a:endParaRPr>
          </a:p>
        </p:txBody>
      </p:sp>
      <p:grpSp>
        <p:nvGrpSpPr>
          <p:cNvPr id="125" name="群組 124">
            <a:extLst>
              <a:ext uri="{FF2B5EF4-FFF2-40B4-BE49-F238E27FC236}">
                <a16:creationId xmlns:a16="http://schemas.microsoft.com/office/drawing/2014/main" id="{21004925-4781-7B29-2A15-429B82ED10D0}"/>
              </a:ext>
            </a:extLst>
          </p:cNvPr>
          <p:cNvGrpSpPr/>
          <p:nvPr/>
        </p:nvGrpSpPr>
        <p:grpSpPr>
          <a:xfrm>
            <a:off x="4014129" y="1516698"/>
            <a:ext cx="2173228" cy="720793"/>
            <a:chOff x="6474849" y="1566213"/>
            <a:chExt cx="2173228" cy="720793"/>
          </a:xfrm>
        </p:grpSpPr>
        <p:grpSp>
          <p:nvGrpSpPr>
            <p:cNvPr id="126" name="群組 125">
              <a:extLst>
                <a:ext uri="{FF2B5EF4-FFF2-40B4-BE49-F238E27FC236}">
                  <a16:creationId xmlns:a16="http://schemas.microsoft.com/office/drawing/2014/main" id="{082598F6-649F-08BA-CCAC-5AB9E7DBE9B9}"/>
                </a:ext>
              </a:extLst>
            </p:cNvPr>
            <p:cNvGrpSpPr/>
            <p:nvPr/>
          </p:nvGrpSpPr>
          <p:grpSpPr>
            <a:xfrm>
              <a:off x="7135085" y="1566213"/>
              <a:ext cx="530147" cy="461665"/>
              <a:chOff x="1524000" y="1722120"/>
              <a:chExt cx="655320" cy="590550"/>
            </a:xfrm>
          </p:grpSpPr>
          <p:sp>
            <p:nvSpPr>
              <p:cNvPr id="129" name="矩形 128">
                <a:extLst>
                  <a:ext uri="{FF2B5EF4-FFF2-40B4-BE49-F238E27FC236}">
                    <a16:creationId xmlns:a16="http://schemas.microsoft.com/office/drawing/2014/main" id="{D4C72C6D-B76E-CF02-2014-252A5B37508A}"/>
                  </a:ext>
                </a:extLst>
              </p:cNvPr>
              <p:cNvSpPr/>
              <p:nvPr/>
            </p:nvSpPr>
            <p:spPr>
              <a:xfrm>
                <a:off x="1524000" y="1885950"/>
                <a:ext cx="655320" cy="426720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zh-TW" altLang="en-US" sz="1200">
                  <a:solidFill>
                    <a:prstClr val="black"/>
                  </a:solidFill>
                  <a:latin typeface="Neue Haas Grotesk Text Pro"/>
                </a:endParaRPr>
              </a:p>
            </p:txBody>
          </p:sp>
          <p:sp>
            <p:nvSpPr>
              <p:cNvPr id="130" name="流程圖: 多重文件 129">
                <a:extLst>
                  <a:ext uri="{FF2B5EF4-FFF2-40B4-BE49-F238E27FC236}">
                    <a16:creationId xmlns:a16="http://schemas.microsoft.com/office/drawing/2014/main" id="{F94EA672-BD22-A9DC-4E2E-E42470F59C06}"/>
                  </a:ext>
                </a:extLst>
              </p:cNvPr>
              <p:cNvSpPr/>
              <p:nvPr/>
            </p:nvSpPr>
            <p:spPr>
              <a:xfrm>
                <a:off x="1524000" y="1722120"/>
                <a:ext cx="655320" cy="266700"/>
              </a:xfrm>
              <a:prstGeom prst="flowChartMultidocument">
                <a:avLst/>
              </a:prstGeom>
              <a:solidFill>
                <a:srgbClr val="00B0F0"/>
              </a:solidFill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r>
                  <a:rPr lang="en-US" altLang="zh-TW" sz="1100" dirty="0">
                    <a:solidFill>
                      <a:prstClr val="white"/>
                    </a:solidFill>
                    <a:latin typeface="Neue Haas Grotesk Text Pro"/>
                  </a:rPr>
                  <a:t>csv</a:t>
                </a:r>
                <a:endParaRPr lang="zh-TW" altLang="en-US" sz="1100" dirty="0">
                  <a:solidFill>
                    <a:prstClr val="white"/>
                  </a:solidFill>
                  <a:latin typeface="Neue Haas Grotesk Text Pro"/>
                </a:endParaRPr>
              </a:p>
            </p:txBody>
          </p:sp>
          <p:cxnSp>
            <p:nvCxnSpPr>
              <p:cNvPr id="131" name="直線接點 130">
                <a:extLst>
                  <a:ext uri="{FF2B5EF4-FFF2-40B4-BE49-F238E27FC236}">
                    <a16:creationId xmlns:a16="http://schemas.microsoft.com/office/drawing/2014/main" id="{874404F3-EEC6-87F9-2D3D-8BA23B5F9AB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73847" y="2051685"/>
                <a:ext cx="477203" cy="0"/>
              </a:xfrm>
              <a:prstGeom prst="line">
                <a:avLst/>
              </a:prstGeom>
              <a:ln w="9525" cmpd="sng">
                <a:solidFill>
                  <a:schemeClr val="tx1"/>
                </a:solidFill>
                <a:prstDash val="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直線接點 131">
                <a:extLst>
                  <a:ext uri="{FF2B5EF4-FFF2-40B4-BE49-F238E27FC236}">
                    <a16:creationId xmlns:a16="http://schemas.microsoft.com/office/drawing/2014/main" id="{5E448FA0-E9EF-BA99-753B-2C8EFF38863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73847" y="2099310"/>
                <a:ext cx="477203" cy="0"/>
              </a:xfrm>
              <a:prstGeom prst="line">
                <a:avLst/>
              </a:prstGeom>
              <a:ln w="9525" cmpd="sng">
                <a:solidFill>
                  <a:schemeClr val="tx1"/>
                </a:solidFill>
                <a:prstDash val="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直線接點 132">
                <a:extLst>
                  <a:ext uri="{FF2B5EF4-FFF2-40B4-BE49-F238E27FC236}">
                    <a16:creationId xmlns:a16="http://schemas.microsoft.com/office/drawing/2014/main" id="{D441B776-C879-19E3-259D-6DF619B0581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73847" y="2146935"/>
                <a:ext cx="477203" cy="0"/>
              </a:xfrm>
              <a:prstGeom prst="line">
                <a:avLst/>
              </a:prstGeom>
              <a:ln w="9525" cmpd="sng">
                <a:solidFill>
                  <a:schemeClr val="tx1"/>
                </a:solidFill>
                <a:prstDash val="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直線接點 133">
                <a:extLst>
                  <a:ext uri="{FF2B5EF4-FFF2-40B4-BE49-F238E27FC236}">
                    <a16:creationId xmlns:a16="http://schemas.microsoft.com/office/drawing/2014/main" id="{30260FE8-4603-EE89-0C44-56F96B84890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73847" y="2188210"/>
                <a:ext cx="477203" cy="0"/>
              </a:xfrm>
              <a:prstGeom prst="line">
                <a:avLst/>
              </a:prstGeom>
              <a:ln w="9525" cmpd="sng">
                <a:solidFill>
                  <a:schemeClr val="tx1"/>
                </a:solidFill>
                <a:prstDash val="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直線接點 134">
                <a:extLst>
                  <a:ext uri="{FF2B5EF4-FFF2-40B4-BE49-F238E27FC236}">
                    <a16:creationId xmlns:a16="http://schemas.microsoft.com/office/drawing/2014/main" id="{152923D8-96DB-ACEA-ADFA-9CA5AFD507F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73847" y="2239010"/>
                <a:ext cx="477203" cy="0"/>
              </a:xfrm>
              <a:prstGeom prst="line">
                <a:avLst/>
              </a:prstGeom>
              <a:ln w="9525" cmpd="sng">
                <a:solidFill>
                  <a:schemeClr val="tx1"/>
                </a:solidFill>
                <a:prstDash val="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7" name="文字方塊 126">
              <a:extLst>
                <a:ext uri="{FF2B5EF4-FFF2-40B4-BE49-F238E27FC236}">
                  <a16:creationId xmlns:a16="http://schemas.microsoft.com/office/drawing/2014/main" id="{E6609A01-06D2-6393-6F8D-04A903D226D3}"/>
                </a:ext>
              </a:extLst>
            </p:cNvPr>
            <p:cNvSpPr txBox="1"/>
            <p:nvPr/>
          </p:nvSpPr>
          <p:spPr>
            <a:xfrm>
              <a:off x="6474849" y="2010007"/>
              <a:ext cx="217322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altLang="zh-TW" sz="1200" dirty="0">
                  <a:solidFill>
                    <a:prstClr val="black"/>
                  </a:solidFill>
                  <a:latin typeface="Neue Haas Grotesk Text Pro"/>
                </a:rPr>
                <a:t>Extracted spectra data (csv)</a:t>
              </a:r>
              <a:endParaRPr lang="zh-TW" altLang="en-US" sz="1200" dirty="0">
                <a:solidFill>
                  <a:prstClr val="black"/>
                </a:solidFill>
                <a:latin typeface="Neue Haas Grotesk Text Pro"/>
              </a:endParaRPr>
            </a:p>
          </p:txBody>
        </p:sp>
      </p:grpSp>
      <p:sp>
        <p:nvSpPr>
          <p:cNvPr id="136" name="箭號: 向右 135">
            <a:extLst>
              <a:ext uri="{FF2B5EF4-FFF2-40B4-BE49-F238E27FC236}">
                <a16:creationId xmlns:a16="http://schemas.microsoft.com/office/drawing/2014/main" id="{B57F8E9D-202F-1FB8-5A81-BFFEE4D3874E}"/>
              </a:ext>
            </a:extLst>
          </p:cNvPr>
          <p:cNvSpPr/>
          <p:nvPr/>
        </p:nvSpPr>
        <p:spPr>
          <a:xfrm>
            <a:off x="6192615" y="1647334"/>
            <a:ext cx="362904" cy="281858"/>
          </a:xfrm>
          <a:prstGeom prst="rightArrow">
            <a:avLst>
              <a:gd name="adj1" fmla="val 50000"/>
              <a:gd name="adj2" fmla="val 62979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defRPr/>
            </a:pPr>
            <a:endParaRPr lang="zh-TW" altLang="en-US">
              <a:solidFill>
                <a:prstClr val="black"/>
              </a:solidFill>
              <a:latin typeface="Neue Haas Grotesk Text Pro"/>
            </a:endParaRPr>
          </a:p>
        </p:txBody>
      </p:sp>
      <p:pic>
        <p:nvPicPr>
          <p:cNvPr id="159" name="圖片 158">
            <a:extLst>
              <a:ext uri="{FF2B5EF4-FFF2-40B4-BE49-F238E27FC236}">
                <a16:creationId xmlns:a16="http://schemas.microsoft.com/office/drawing/2014/main" id="{90999AF5-4101-0C2C-CC99-FF882F65B4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43817" y="2804249"/>
            <a:ext cx="225451" cy="575002"/>
          </a:xfrm>
          <a:prstGeom prst="rect">
            <a:avLst/>
          </a:prstGeom>
        </p:spPr>
      </p:pic>
      <p:pic>
        <p:nvPicPr>
          <p:cNvPr id="265" name="圖片 264">
            <a:extLst>
              <a:ext uri="{FF2B5EF4-FFF2-40B4-BE49-F238E27FC236}">
                <a16:creationId xmlns:a16="http://schemas.microsoft.com/office/drawing/2014/main" id="{5D8FF49A-F5AD-E01C-3A02-0AB3D4BF5D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57523" y="2186351"/>
            <a:ext cx="201185" cy="201185"/>
          </a:xfrm>
          <a:prstGeom prst="rect">
            <a:avLst/>
          </a:prstGeom>
        </p:spPr>
      </p:pic>
      <p:pic>
        <p:nvPicPr>
          <p:cNvPr id="266" name="圖片 265">
            <a:extLst>
              <a:ext uri="{FF2B5EF4-FFF2-40B4-BE49-F238E27FC236}">
                <a16:creationId xmlns:a16="http://schemas.microsoft.com/office/drawing/2014/main" id="{DD1A7F53-835D-C99F-DA45-1774E379149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37953" y="2081363"/>
            <a:ext cx="219475" cy="225572"/>
          </a:xfrm>
          <a:prstGeom prst="rect">
            <a:avLst/>
          </a:prstGeom>
        </p:spPr>
      </p:pic>
      <p:pic>
        <p:nvPicPr>
          <p:cNvPr id="267" name="圖片 266">
            <a:extLst>
              <a:ext uri="{FF2B5EF4-FFF2-40B4-BE49-F238E27FC236}">
                <a16:creationId xmlns:a16="http://schemas.microsoft.com/office/drawing/2014/main" id="{072954FD-CDDD-A517-3BBA-7D344C2F3D3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37953" y="2329787"/>
            <a:ext cx="219475" cy="225572"/>
          </a:xfrm>
          <a:prstGeom prst="rect">
            <a:avLst/>
          </a:prstGeom>
        </p:spPr>
      </p:pic>
      <p:pic>
        <p:nvPicPr>
          <p:cNvPr id="268" name="圖片 267">
            <a:extLst>
              <a:ext uri="{FF2B5EF4-FFF2-40B4-BE49-F238E27FC236}">
                <a16:creationId xmlns:a16="http://schemas.microsoft.com/office/drawing/2014/main" id="{27D900F7-F00F-1C55-FF92-283ADAF23EA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8630576" y="2155867"/>
            <a:ext cx="237765" cy="225572"/>
          </a:xfrm>
          <a:prstGeom prst="rect">
            <a:avLst/>
          </a:prstGeom>
        </p:spPr>
      </p:pic>
      <p:pic>
        <p:nvPicPr>
          <p:cNvPr id="269" name="圖片 268">
            <a:extLst>
              <a:ext uri="{FF2B5EF4-FFF2-40B4-BE49-F238E27FC236}">
                <a16:creationId xmlns:a16="http://schemas.microsoft.com/office/drawing/2014/main" id="{CB020AFA-B8F1-29BA-7AA5-BD67E17898E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914586" y="2158915"/>
            <a:ext cx="256054" cy="256054"/>
          </a:xfrm>
          <a:prstGeom prst="rect">
            <a:avLst/>
          </a:prstGeom>
        </p:spPr>
      </p:pic>
      <p:pic>
        <p:nvPicPr>
          <p:cNvPr id="270" name="圖片 269">
            <a:extLst>
              <a:ext uri="{FF2B5EF4-FFF2-40B4-BE49-F238E27FC236}">
                <a16:creationId xmlns:a16="http://schemas.microsoft.com/office/drawing/2014/main" id="{EDD71579-A470-6975-3A01-84BF679FFA8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224425" y="2155473"/>
            <a:ext cx="249958" cy="256054"/>
          </a:xfrm>
          <a:prstGeom prst="rect">
            <a:avLst/>
          </a:prstGeom>
        </p:spPr>
      </p:pic>
      <p:sp>
        <p:nvSpPr>
          <p:cNvPr id="271" name="文字方塊 270">
            <a:extLst>
              <a:ext uri="{FF2B5EF4-FFF2-40B4-BE49-F238E27FC236}">
                <a16:creationId xmlns:a16="http://schemas.microsoft.com/office/drawing/2014/main" id="{498275B7-BCF2-9682-2C15-2960CB35BD24}"/>
              </a:ext>
            </a:extLst>
          </p:cNvPr>
          <p:cNvSpPr txBox="1"/>
          <p:nvPr/>
        </p:nvSpPr>
        <p:spPr>
          <a:xfrm>
            <a:off x="6555519" y="1960492"/>
            <a:ext cx="33548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TW" sz="1200" dirty="0">
                <a:solidFill>
                  <a:prstClr val="black"/>
                </a:solidFill>
                <a:latin typeface="Neue Haas Grotesk Text Pro"/>
              </a:rPr>
              <a:t>For i in spectra:</a:t>
            </a:r>
            <a:br>
              <a:rPr lang="en-US" altLang="zh-TW" sz="1200" dirty="0">
                <a:solidFill>
                  <a:prstClr val="black"/>
                </a:solidFill>
                <a:latin typeface="Neue Haas Grotesk Text Pro"/>
              </a:rPr>
            </a:br>
            <a:r>
              <a:rPr lang="en-US" altLang="zh-TW" sz="1200" dirty="0">
                <a:solidFill>
                  <a:prstClr val="black"/>
                </a:solidFill>
                <a:latin typeface="Neue Haas Grotesk Text Pro"/>
              </a:rPr>
              <a:t>    find composition(		</a:t>
            </a:r>
            <a:r>
              <a:rPr lang="zh-TW" altLang="en-US" sz="1200" dirty="0">
                <a:solidFill>
                  <a:prstClr val="black"/>
                </a:solidFill>
                <a:latin typeface="Neue Haas Grotesk Text Pro"/>
              </a:rPr>
              <a:t>   </a:t>
            </a:r>
            <a:r>
              <a:rPr lang="en-US" altLang="zh-TW" sz="1200" dirty="0">
                <a:solidFill>
                  <a:prstClr val="black"/>
                </a:solidFill>
                <a:latin typeface="Neue Haas Grotesk Text Pro"/>
              </a:rPr>
              <a:t>)</a:t>
            </a:r>
            <a:endParaRPr lang="zh-TW" altLang="en-US" sz="1200" dirty="0">
              <a:solidFill>
                <a:prstClr val="black"/>
              </a:solidFill>
              <a:latin typeface="Neue Haas Grotesk Text Pro"/>
            </a:endParaRPr>
          </a:p>
        </p:txBody>
      </p:sp>
      <p:grpSp>
        <p:nvGrpSpPr>
          <p:cNvPr id="273" name="群組 272">
            <a:extLst>
              <a:ext uri="{FF2B5EF4-FFF2-40B4-BE49-F238E27FC236}">
                <a16:creationId xmlns:a16="http://schemas.microsoft.com/office/drawing/2014/main" id="{911AF8A2-27DC-696B-8A4F-DC2FD9375FBC}"/>
              </a:ext>
            </a:extLst>
          </p:cNvPr>
          <p:cNvGrpSpPr/>
          <p:nvPr/>
        </p:nvGrpSpPr>
        <p:grpSpPr>
          <a:xfrm>
            <a:off x="6877096" y="1475973"/>
            <a:ext cx="530147" cy="461666"/>
            <a:chOff x="1524000" y="1722119"/>
            <a:chExt cx="655320" cy="590551"/>
          </a:xfrm>
        </p:grpSpPr>
        <p:sp>
          <p:nvSpPr>
            <p:cNvPr id="275" name="矩形 274">
              <a:extLst>
                <a:ext uri="{FF2B5EF4-FFF2-40B4-BE49-F238E27FC236}">
                  <a16:creationId xmlns:a16="http://schemas.microsoft.com/office/drawing/2014/main" id="{47000F48-B14A-A253-E781-F444CB7835A9}"/>
                </a:ext>
              </a:extLst>
            </p:cNvPr>
            <p:cNvSpPr/>
            <p:nvPr/>
          </p:nvSpPr>
          <p:spPr>
            <a:xfrm>
              <a:off x="1524000" y="1885950"/>
              <a:ext cx="655320" cy="426720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TW" altLang="en-US" sz="1200">
                <a:solidFill>
                  <a:prstClr val="black"/>
                </a:solidFill>
                <a:latin typeface="Neue Haas Grotesk Text Pro"/>
              </a:endParaRPr>
            </a:p>
          </p:txBody>
        </p:sp>
        <p:sp>
          <p:nvSpPr>
            <p:cNvPr id="276" name="流程圖: 多重文件 275">
              <a:extLst>
                <a:ext uri="{FF2B5EF4-FFF2-40B4-BE49-F238E27FC236}">
                  <a16:creationId xmlns:a16="http://schemas.microsoft.com/office/drawing/2014/main" id="{AD7CA6CA-0F4E-59FB-8462-23CBE815FBC4}"/>
                </a:ext>
              </a:extLst>
            </p:cNvPr>
            <p:cNvSpPr/>
            <p:nvPr/>
          </p:nvSpPr>
          <p:spPr>
            <a:xfrm>
              <a:off x="1524000" y="1722119"/>
              <a:ext cx="655320" cy="266700"/>
            </a:xfrm>
            <a:prstGeom prst="flowChartMultidocument">
              <a:avLst/>
            </a:prstGeom>
            <a:solidFill>
              <a:srgbClr val="00B0F0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zh-TW" sz="1100" dirty="0">
                  <a:solidFill>
                    <a:prstClr val="white"/>
                  </a:solidFill>
                  <a:latin typeface="Neue Haas Grotesk Text Pro"/>
                </a:rPr>
                <a:t>csv</a:t>
              </a:r>
              <a:endParaRPr lang="zh-TW" altLang="en-US" sz="1100" dirty="0">
                <a:solidFill>
                  <a:prstClr val="white"/>
                </a:solidFill>
                <a:latin typeface="Neue Haas Grotesk Text Pro"/>
              </a:endParaRPr>
            </a:p>
          </p:txBody>
        </p:sp>
        <p:cxnSp>
          <p:nvCxnSpPr>
            <p:cNvPr id="277" name="直線接點 276">
              <a:extLst>
                <a:ext uri="{FF2B5EF4-FFF2-40B4-BE49-F238E27FC236}">
                  <a16:creationId xmlns:a16="http://schemas.microsoft.com/office/drawing/2014/main" id="{09F51393-2358-FA04-E9E6-35C204DDBFBF}"/>
                </a:ext>
              </a:extLst>
            </p:cNvPr>
            <p:cNvCxnSpPr>
              <a:cxnSpLocks/>
            </p:cNvCxnSpPr>
            <p:nvPr/>
          </p:nvCxnSpPr>
          <p:spPr>
            <a:xfrm>
              <a:off x="1573847" y="2051685"/>
              <a:ext cx="477203" cy="0"/>
            </a:xfrm>
            <a:prstGeom prst="line">
              <a:avLst/>
            </a:prstGeom>
            <a:ln w="9525" cmpd="sng">
              <a:solidFill>
                <a:schemeClr val="tx1"/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直線接點 277">
              <a:extLst>
                <a:ext uri="{FF2B5EF4-FFF2-40B4-BE49-F238E27FC236}">
                  <a16:creationId xmlns:a16="http://schemas.microsoft.com/office/drawing/2014/main" id="{49E1790B-17F5-7EC5-EAE5-03CDFCFFD037}"/>
                </a:ext>
              </a:extLst>
            </p:cNvPr>
            <p:cNvCxnSpPr>
              <a:cxnSpLocks/>
            </p:cNvCxnSpPr>
            <p:nvPr/>
          </p:nvCxnSpPr>
          <p:spPr>
            <a:xfrm>
              <a:off x="1573847" y="2099310"/>
              <a:ext cx="477203" cy="0"/>
            </a:xfrm>
            <a:prstGeom prst="line">
              <a:avLst/>
            </a:prstGeom>
            <a:ln w="9525" cmpd="sng">
              <a:solidFill>
                <a:schemeClr val="tx1"/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直線接點 278">
              <a:extLst>
                <a:ext uri="{FF2B5EF4-FFF2-40B4-BE49-F238E27FC236}">
                  <a16:creationId xmlns:a16="http://schemas.microsoft.com/office/drawing/2014/main" id="{A6822056-C2EF-562A-FFD8-3F0E642DEFC6}"/>
                </a:ext>
              </a:extLst>
            </p:cNvPr>
            <p:cNvCxnSpPr>
              <a:cxnSpLocks/>
            </p:cNvCxnSpPr>
            <p:nvPr/>
          </p:nvCxnSpPr>
          <p:spPr>
            <a:xfrm>
              <a:off x="1573847" y="2146935"/>
              <a:ext cx="477203" cy="0"/>
            </a:xfrm>
            <a:prstGeom prst="line">
              <a:avLst/>
            </a:prstGeom>
            <a:ln w="9525" cmpd="sng">
              <a:solidFill>
                <a:schemeClr val="tx1"/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直線接點 279">
              <a:extLst>
                <a:ext uri="{FF2B5EF4-FFF2-40B4-BE49-F238E27FC236}">
                  <a16:creationId xmlns:a16="http://schemas.microsoft.com/office/drawing/2014/main" id="{C33D1A7E-2452-4257-C5B5-AD37B474FA44}"/>
                </a:ext>
              </a:extLst>
            </p:cNvPr>
            <p:cNvCxnSpPr>
              <a:cxnSpLocks/>
            </p:cNvCxnSpPr>
            <p:nvPr/>
          </p:nvCxnSpPr>
          <p:spPr>
            <a:xfrm>
              <a:off x="1573847" y="2188210"/>
              <a:ext cx="477203" cy="0"/>
            </a:xfrm>
            <a:prstGeom prst="line">
              <a:avLst/>
            </a:prstGeom>
            <a:ln w="9525" cmpd="sng">
              <a:solidFill>
                <a:schemeClr val="tx1"/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直線接點 280">
              <a:extLst>
                <a:ext uri="{FF2B5EF4-FFF2-40B4-BE49-F238E27FC236}">
                  <a16:creationId xmlns:a16="http://schemas.microsoft.com/office/drawing/2014/main" id="{D2EDEF03-AF68-1C7E-0CA8-043180D9F7DD}"/>
                </a:ext>
              </a:extLst>
            </p:cNvPr>
            <p:cNvCxnSpPr>
              <a:cxnSpLocks/>
            </p:cNvCxnSpPr>
            <p:nvPr/>
          </p:nvCxnSpPr>
          <p:spPr>
            <a:xfrm>
              <a:off x="1573847" y="2239010"/>
              <a:ext cx="477203" cy="0"/>
            </a:xfrm>
            <a:prstGeom prst="line">
              <a:avLst/>
            </a:prstGeom>
            <a:ln w="9525" cmpd="sng">
              <a:solidFill>
                <a:schemeClr val="tx1"/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2" name="箭號: 向右 281">
            <a:extLst>
              <a:ext uri="{FF2B5EF4-FFF2-40B4-BE49-F238E27FC236}">
                <a16:creationId xmlns:a16="http://schemas.microsoft.com/office/drawing/2014/main" id="{526AEF76-71A6-9221-5E2D-306F4A1D751C}"/>
              </a:ext>
            </a:extLst>
          </p:cNvPr>
          <p:cNvSpPr/>
          <p:nvPr/>
        </p:nvSpPr>
        <p:spPr>
          <a:xfrm rot="5400000">
            <a:off x="6943463" y="2556905"/>
            <a:ext cx="423986" cy="281858"/>
          </a:xfrm>
          <a:prstGeom prst="rightArrow">
            <a:avLst>
              <a:gd name="adj1" fmla="val 50000"/>
              <a:gd name="adj2" fmla="val 62979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defRPr/>
            </a:pPr>
            <a:endParaRPr lang="zh-TW" altLang="en-US">
              <a:solidFill>
                <a:prstClr val="black"/>
              </a:solidFill>
              <a:latin typeface="Neue Haas Grotesk Text Pro"/>
            </a:endParaRPr>
          </a:p>
        </p:txBody>
      </p:sp>
      <p:sp>
        <p:nvSpPr>
          <p:cNvPr id="283" name="文字方塊 282">
            <a:extLst>
              <a:ext uri="{FF2B5EF4-FFF2-40B4-BE49-F238E27FC236}">
                <a16:creationId xmlns:a16="http://schemas.microsoft.com/office/drawing/2014/main" id="{125EC677-8A75-20B5-277C-0E9390BDCA2D}"/>
              </a:ext>
            </a:extLst>
          </p:cNvPr>
          <p:cNvSpPr txBox="1"/>
          <p:nvPr/>
        </p:nvSpPr>
        <p:spPr>
          <a:xfrm>
            <a:off x="7303473" y="2599071"/>
            <a:ext cx="29156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TW" sz="1200" b="1" dirty="0">
                <a:solidFill>
                  <a:prstClr val="black"/>
                </a:solidFill>
                <a:latin typeface="Neue Haas Grotesk Text Pro"/>
              </a:rPr>
              <a:t>Those possibly a glycan mass</a:t>
            </a:r>
            <a:endParaRPr lang="zh-TW" altLang="en-US" sz="1200" b="1" dirty="0">
              <a:solidFill>
                <a:prstClr val="black"/>
              </a:solidFill>
              <a:latin typeface="Neue Haas Grotesk Text Pro"/>
            </a:endParaRPr>
          </a:p>
        </p:txBody>
      </p:sp>
      <p:grpSp>
        <p:nvGrpSpPr>
          <p:cNvPr id="290" name="群組 289">
            <a:extLst>
              <a:ext uri="{FF2B5EF4-FFF2-40B4-BE49-F238E27FC236}">
                <a16:creationId xmlns:a16="http://schemas.microsoft.com/office/drawing/2014/main" id="{DBE0DCCD-8FC2-135D-586E-EF3FC0ACFEFD}"/>
              </a:ext>
            </a:extLst>
          </p:cNvPr>
          <p:cNvGrpSpPr/>
          <p:nvPr/>
        </p:nvGrpSpPr>
        <p:grpSpPr>
          <a:xfrm>
            <a:off x="6917422" y="2968129"/>
            <a:ext cx="592627" cy="376331"/>
            <a:chOff x="2971800" y="1674019"/>
            <a:chExt cx="266705" cy="331462"/>
          </a:xfrm>
        </p:grpSpPr>
        <p:cxnSp>
          <p:nvCxnSpPr>
            <p:cNvPr id="292" name="直線接點 291">
              <a:extLst>
                <a:ext uri="{FF2B5EF4-FFF2-40B4-BE49-F238E27FC236}">
                  <a16:creationId xmlns:a16="http://schemas.microsoft.com/office/drawing/2014/main" id="{C3EBC694-1584-8FAF-F5BE-72E511AC49F5}"/>
                </a:ext>
              </a:extLst>
            </p:cNvPr>
            <p:cNvCxnSpPr/>
            <p:nvPr/>
          </p:nvCxnSpPr>
          <p:spPr>
            <a:xfrm>
              <a:off x="3083719" y="1754982"/>
              <a:ext cx="0" cy="248118"/>
            </a:xfrm>
            <a:prstGeom prst="line">
              <a:avLst/>
            </a:prstGeom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直線接點 292">
              <a:extLst>
                <a:ext uri="{FF2B5EF4-FFF2-40B4-BE49-F238E27FC236}">
                  <a16:creationId xmlns:a16="http://schemas.microsoft.com/office/drawing/2014/main" id="{86F28D61-D0A9-209B-02D2-0BD08A27EC3A}"/>
                </a:ext>
              </a:extLst>
            </p:cNvPr>
            <p:cNvCxnSpPr/>
            <p:nvPr/>
          </p:nvCxnSpPr>
          <p:spPr>
            <a:xfrm>
              <a:off x="3133726" y="1754982"/>
              <a:ext cx="0" cy="248118"/>
            </a:xfrm>
            <a:prstGeom prst="line">
              <a:avLst/>
            </a:prstGeom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直線接點 293">
              <a:extLst>
                <a:ext uri="{FF2B5EF4-FFF2-40B4-BE49-F238E27FC236}">
                  <a16:creationId xmlns:a16="http://schemas.microsoft.com/office/drawing/2014/main" id="{1BE013EB-57DE-103E-8A0E-8BF98E6B0817}"/>
                </a:ext>
              </a:extLst>
            </p:cNvPr>
            <p:cNvCxnSpPr>
              <a:cxnSpLocks/>
            </p:cNvCxnSpPr>
            <p:nvPr/>
          </p:nvCxnSpPr>
          <p:spPr>
            <a:xfrm>
              <a:off x="3178969" y="1690689"/>
              <a:ext cx="0" cy="314792"/>
            </a:xfrm>
            <a:prstGeom prst="line">
              <a:avLst/>
            </a:prstGeom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直線接點 294">
              <a:extLst>
                <a:ext uri="{FF2B5EF4-FFF2-40B4-BE49-F238E27FC236}">
                  <a16:creationId xmlns:a16="http://schemas.microsoft.com/office/drawing/2014/main" id="{BECA87C1-5BF0-7E50-8283-1D0CD6CBE131}"/>
                </a:ext>
              </a:extLst>
            </p:cNvPr>
            <p:cNvCxnSpPr>
              <a:cxnSpLocks/>
            </p:cNvCxnSpPr>
            <p:nvPr/>
          </p:nvCxnSpPr>
          <p:spPr>
            <a:xfrm>
              <a:off x="3217069" y="1835944"/>
              <a:ext cx="0" cy="167156"/>
            </a:xfrm>
            <a:prstGeom prst="line">
              <a:avLst/>
            </a:prstGeom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6" name="矩形 295">
              <a:extLst>
                <a:ext uri="{FF2B5EF4-FFF2-40B4-BE49-F238E27FC236}">
                  <a16:creationId xmlns:a16="http://schemas.microsoft.com/office/drawing/2014/main" id="{39FEF601-CDDC-FB7D-BA87-2C77B906A381}"/>
                </a:ext>
              </a:extLst>
            </p:cNvPr>
            <p:cNvSpPr/>
            <p:nvPr/>
          </p:nvSpPr>
          <p:spPr>
            <a:xfrm>
              <a:off x="2971800" y="1674019"/>
              <a:ext cx="266705" cy="32908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TW" altLang="en-US">
                <a:solidFill>
                  <a:prstClr val="white"/>
                </a:solidFill>
                <a:latin typeface="Neue Haas Grotesk Text Pro"/>
              </a:endParaRPr>
            </a:p>
          </p:txBody>
        </p:sp>
      </p:grpSp>
      <p:sp>
        <p:nvSpPr>
          <p:cNvPr id="297" name="文字方塊 296">
            <a:extLst>
              <a:ext uri="{FF2B5EF4-FFF2-40B4-BE49-F238E27FC236}">
                <a16:creationId xmlns:a16="http://schemas.microsoft.com/office/drawing/2014/main" id="{0DD803F6-4405-C9BD-406B-229C6D3A49C1}"/>
              </a:ext>
            </a:extLst>
          </p:cNvPr>
          <p:cNvSpPr txBox="1"/>
          <p:nvPr/>
        </p:nvSpPr>
        <p:spPr>
          <a:xfrm>
            <a:off x="6607110" y="3422439"/>
            <a:ext cx="33548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TW" sz="1200" dirty="0">
                <a:solidFill>
                  <a:prstClr val="black"/>
                </a:solidFill>
                <a:latin typeface="Neue Haas Grotesk Text Pro"/>
              </a:rPr>
              <a:t>For j in fit_spectra:</a:t>
            </a:r>
            <a:br>
              <a:rPr lang="en-US" altLang="zh-TW" sz="1200" dirty="0">
                <a:solidFill>
                  <a:prstClr val="black"/>
                </a:solidFill>
                <a:latin typeface="Neue Haas Grotesk Text Pro"/>
              </a:rPr>
            </a:br>
            <a:r>
              <a:rPr lang="en-US" altLang="zh-TW" sz="1200" dirty="0">
                <a:solidFill>
                  <a:prstClr val="black"/>
                </a:solidFill>
                <a:latin typeface="Neue Haas Grotesk Text Pro"/>
              </a:rPr>
              <a:t>    compare if glycan fragments [list] exist</a:t>
            </a:r>
            <a:br>
              <a:rPr lang="en-US" altLang="zh-TW" sz="1200" dirty="0">
                <a:solidFill>
                  <a:prstClr val="black"/>
                </a:solidFill>
                <a:latin typeface="Neue Haas Grotesk Text Pro"/>
              </a:rPr>
            </a:br>
            <a:r>
              <a:rPr lang="en-US" altLang="zh-TW" sz="1200" dirty="0">
                <a:solidFill>
                  <a:prstClr val="black"/>
                </a:solidFill>
                <a:latin typeface="Neue Haas Grotesk Text Pro"/>
              </a:rPr>
              <a:t>    get matching score</a:t>
            </a:r>
            <a:endParaRPr lang="zh-TW" altLang="en-US" sz="1200" dirty="0">
              <a:solidFill>
                <a:prstClr val="black"/>
              </a:solidFill>
              <a:latin typeface="Neue Haas Grotesk Text Pro"/>
            </a:endParaRPr>
          </a:p>
        </p:txBody>
      </p:sp>
      <p:sp>
        <p:nvSpPr>
          <p:cNvPr id="298" name="內容版面配置區 2">
            <a:extLst>
              <a:ext uri="{FF2B5EF4-FFF2-40B4-BE49-F238E27FC236}">
                <a16:creationId xmlns:a16="http://schemas.microsoft.com/office/drawing/2014/main" id="{930789A2-403D-EBB2-05F1-8199083AB3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76988" y="2357588"/>
            <a:ext cx="4067886" cy="3648157"/>
          </a:xfrm>
        </p:spPr>
        <p:txBody>
          <a:bodyPr>
            <a:normAutofit fontScale="85000" lnSpcReduction="10000"/>
          </a:bodyPr>
          <a:lstStyle/>
          <a:p>
            <a:r>
              <a:rPr lang="en-US" altLang="zh-TW" dirty="0"/>
              <a:t>We </a:t>
            </a:r>
            <a:r>
              <a:rPr lang="en-US" altLang="zh-TW" b="1" dirty="0"/>
              <a:t>haven’t</a:t>
            </a:r>
            <a:r>
              <a:rPr lang="en-US" altLang="zh-TW" dirty="0"/>
              <a:t> optimized the searching &amp; comparing algorithm</a:t>
            </a:r>
          </a:p>
          <a:p>
            <a:pPr lvl="1"/>
            <a:r>
              <a:rPr lang="en-US" altLang="zh-TW" dirty="0"/>
              <a:t>This is the part we have to improve in this year (I may ask sensei and other lab members)</a:t>
            </a:r>
          </a:p>
          <a:p>
            <a:pPr lvl="1"/>
            <a:r>
              <a:rPr lang="en-US" altLang="zh-TW" dirty="0"/>
              <a:t>From previous preliminary test,</a:t>
            </a:r>
            <a:br>
              <a:rPr lang="en-US" altLang="zh-TW" dirty="0"/>
            </a:br>
            <a:r>
              <a:rPr lang="en-US" altLang="zh-TW" dirty="0"/>
              <a:t>we know that decision tree on BOTH ms1 and ms2 fragments give ~90% accuracy to limited class labelled in sample</a:t>
            </a:r>
            <a:br>
              <a:rPr lang="en-US" altLang="zh-TW" dirty="0"/>
            </a:br>
            <a:r>
              <a:rPr lang="en-US" altLang="zh-TW" dirty="0"/>
              <a:t>(Better than a beginner to this field)</a:t>
            </a:r>
            <a:endParaRPr lang="zh-TW" altLang="en-US" dirty="0"/>
          </a:p>
        </p:txBody>
      </p:sp>
      <p:pic>
        <p:nvPicPr>
          <p:cNvPr id="299" name="圖片 298">
            <a:extLst>
              <a:ext uri="{FF2B5EF4-FFF2-40B4-BE49-F238E27FC236}">
                <a16:creationId xmlns:a16="http://schemas.microsoft.com/office/drawing/2014/main" id="{C9B3CA8D-3201-597C-D531-6927C8F4924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136613" y="4315123"/>
            <a:ext cx="784137" cy="1219768"/>
          </a:xfrm>
          <a:prstGeom prst="rect">
            <a:avLst/>
          </a:prstGeom>
        </p:spPr>
      </p:pic>
      <p:pic>
        <p:nvPicPr>
          <p:cNvPr id="300" name="圖片 299">
            <a:extLst>
              <a:ext uri="{FF2B5EF4-FFF2-40B4-BE49-F238E27FC236}">
                <a16:creationId xmlns:a16="http://schemas.microsoft.com/office/drawing/2014/main" id="{81A481C7-07CE-07DB-4288-7AB16BBF7CF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907523" y="4143892"/>
            <a:ext cx="702888" cy="1387660"/>
          </a:xfrm>
          <a:prstGeom prst="rect">
            <a:avLst/>
          </a:prstGeom>
        </p:spPr>
      </p:pic>
      <p:pic>
        <p:nvPicPr>
          <p:cNvPr id="301" name="圖片 300">
            <a:extLst>
              <a:ext uri="{FF2B5EF4-FFF2-40B4-BE49-F238E27FC236}">
                <a16:creationId xmlns:a16="http://schemas.microsoft.com/office/drawing/2014/main" id="{3FED3FF3-5EC0-1EE6-10BC-EE618B1D7F8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024032" y="4501990"/>
            <a:ext cx="1092481" cy="954192"/>
          </a:xfrm>
          <a:prstGeom prst="rect">
            <a:avLst/>
          </a:prstGeom>
        </p:spPr>
      </p:pic>
      <p:sp>
        <p:nvSpPr>
          <p:cNvPr id="302" name="箭號: 向右 301">
            <a:extLst>
              <a:ext uri="{FF2B5EF4-FFF2-40B4-BE49-F238E27FC236}">
                <a16:creationId xmlns:a16="http://schemas.microsoft.com/office/drawing/2014/main" id="{4363E331-7D37-6934-3633-335966B74036}"/>
              </a:ext>
            </a:extLst>
          </p:cNvPr>
          <p:cNvSpPr/>
          <p:nvPr/>
        </p:nvSpPr>
        <p:spPr>
          <a:xfrm rot="5400000">
            <a:off x="6904632" y="4193036"/>
            <a:ext cx="475828" cy="281858"/>
          </a:xfrm>
          <a:prstGeom prst="rightArrow">
            <a:avLst>
              <a:gd name="adj1" fmla="val 50000"/>
              <a:gd name="adj2" fmla="val 62979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defRPr/>
            </a:pPr>
            <a:endParaRPr lang="zh-TW" altLang="en-US">
              <a:solidFill>
                <a:prstClr val="black"/>
              </a:solidFill>
              <a:latin typeface="Neue Haas Grotesk Text Pro"/>
            </a:endParaRPr>
          </a:p>
        </p:txBody>
      </p:sp>
      <p:sp>
        <p:nvSpPr>
          <p:cNvPr id="303" name="文字方塊 302">
            <a:extLst>
              <a:ext uri="{FF2B5EF4-FFF2-40B4-BE49-F238E27FC236}">
                <a16:creationId xmlns:a16="http://schemas.microsoft.com/office/drawing/2014/main" id="{AA091C91-6138-6E4E-BDC6-59C383255B89}"/>
              </a:ext>
            </a:extLst>
          </p:cNvPr>
          <p:cNvSpPr txBox="1"/>
          <p:nvPr/>
        </p:nvSpPr>
        <p:spPr>
          <a:xfrm>
            <a:off x="7359359" y="4119481"/>
            <a:ext cx="29156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TW" sz="1200" b="1" dirty="0">
                <a:solidFill>
                  <a:prstClr val="black"/>
                </a:solidFill>
                <a:latin typeface="Neue Haas Grotesk Text Pro"/>
              </a:rPr>
              <a:t>Those higher than the threshold</a:t>
            </a:r>
            <a:endParaRPr lang="zh-TW" altLang="en-US" sz="1200" b="1" dirty="0">
              <a:solidFill>
                <a:prstClr val="black"/>
              </a:solidFill>
              <a:latin typeface="Neue Haas Grotesk Text Pro"/>
            </a:endParaRPr>
          </a:p>
        </p:txBody>
      </p:sp>
      <p:grpSp>
        <p:nvGrpSpPr>
          <p:cNvPr id="305" name="群組 304">
            <a:extLst>
              <a:ext uri="{FF2B5EF4-FFF2-40B4-BE49-F238E27FC236}">
                <a16:creationId xmlns:a16="http://schemas.microsoft.com/office/drawing/2014/main" id="{359CE967-1564-470E-53BD-E6C842903A27}"/>
              </a:ext>
            </a:extLst>
          </p:cNvPr>
          <p:cNvGrpSpPr/>
          <p:nvPr/>
        </p:nvGrpSpPr>
        <p:grpSpPr>
          <a:xfrm>
            <a:off x="6901036" y="4725649"/>
            <a:ext cx="530147" cy="461666"/>
            <a:chOff x="1524000" y="1722119"/>
            <a:chExt cx="655320" cy="590551"/>
          </a:xfrm>
        </p:grpSpPr>
        <p:sp>
          <p:nvSpPr>
            <p:cNvPr id="306" name="矩形 305">
              <a:extLst>
                <a:ext uri="{FF2B5EF4-FFF2-40B4-BE49-F238E27FC236}">
                  <a16:creationId xmlns:a16="http://schemas.microsoft.com/office/drawing/2014/main" id="{26B748F9-5842-E62A-A2F1-FBB32D2B8CEC}"/>
                </a:ext>
              </a:extLst>
            </p:cNvPr>
            <p:cNvSpPr/>
            <p:nvPr/>
          </p:nvSpPr>
          <p:spPr>
            <a:xfrm>
              <a:off x="1524000" y="1885950"/>
              <a:ext cx="655320" cy="426720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TW" altLang="en-US" sz="1200">
                <a:solidFill>
                  <a:prstClr val="black"/>
                </a:solidFill>
                <a:latin typeface="Neue Haas Grotesk Text Pro"/>
              </a:endParaRPr>
            </a:p>
          </p:txBody>
        </p:sp>
        <p:sp>
          <p:nvSpPr>
            <p:cNvPr id="307" name="流程圖: 多重文件 306">
              <a:extLst>
                <a:ext uri="{FF2B5EF4-FFF2-40B4-BE49-F238E27FC236}">
                  <a16:creationId xmlns:a16="http://schemas.microsoft.com/office/drawing/2014/main" id="{CF8BA526-86B9-60E3-DCBA-26E9694CFD5F}"/>
                </a:ext>
              </a:extLst>
            </p:cNvPr>
            <p:cNvSpPr/>
            <p:nvPr/>
          </p:nvSpPr>
          <p:spPr>
            <a:xfrm>
              <a:off x="1524000" y="1722119"/>
              <a:ext cx="655320" cy="266700"/>
            </a:xfrm>
            <a:prstGeom prst="flowChartMultidocument">
              <a:avLst/>
            </a:prstGeom>
            <a:solidFill>
              <a:srgbClr val="00B050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zh-TW" sz="1100" dirty="0">
                  <a:solidFill>
                    <a:prstClr val="white"/>
                  </a:solidFill>
                  <a:latin typeface="Neue Haas Grotesk Text Pro"/>
                </a:rPr>
                <a:t>csv</a:t>
              </a:r>
              <a:endParaRPr lang="zh-TW" altLang="en-US" sz="1100" dirty="0">
                <a:solidFill>
                  <a:prstClr val="white"/>
                </a:solidFill>
                <a:latin typeface="Neue Haas Grotesk Text Pro"/>
              </a:endParaRPr>
            </a:p>
          </p:txBody>
        </p:sp>
        <p:cxnSp>
          <p:nvCxnSpPr>
            <p:cNvPr id="308" name="直線接點 307">
              <a:extLst>
                <a:ext uri="{FF2B5EF4-FFF2-40B4-BE49-F238E27FC236}">
                  <a16:creationId xmlns:a16="http://schemas.microsoft.com/office/drawing/2014/main" id="{11A21FB4-D23D-ACA4-4D32-14391A2E2CC1}"/>
                </a:ext>
              </a:extLst>
            </p:cNvPr>
            <p:cNvCxnSpPr>
              <a:cxnSpLocks/>
            </p:cNvCxnSpPr>
            <p:nvPr/>
          </p:nvCxnSpPr>
          <p:spPr>
            <a:xfrm>
              <a:off x="1573847" y="2051685"/>
              <a:ext cx="477203" cy="0"/>
            </a:xfrm>
            <a:prstGeom prst="line">
              <a:avLst/>
            </a:prstGeom>
            <a:ln w="9525" cmpd="sng">
              <a:solidFill>
                <a:schemeClr val="tx1"/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直線接點 308">
              <a:extLst>
                <a:ext uri="{FF2B5EF4-FFF2-40B4-BE49-F238E27FC236}">
                  <a16:creationId xmlns:a16="http://schemas.microsoft.com/office/drawing/2014/main" id="{4C03B710-E8FC-0497-2542-F68F3BAFF820}"/>
                </a:ext>
              </a:extLst>
            </p:cNvPr>
            <p:cNvCxnSpPr>
              <a:cxnSpLocks/>
            </p:cNvCxnSpPr>
            <p:nvPr/>
          </p:nvCxnSpPr>
          <p:spPr>
            <a:xfrm>
              <a:off x="1573847" y="2099310"/>
              <a:ext cx="477203" cy="0"/>
            </a:xfrm>
            <a:prstGeom prst="line">
              <a:avLst/>
            </a:prstGeom>
            <a:ln w="9525" cmpd="sng">
              <a:solidFill>
                <a:schemeClr val="tx1"/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直線接點 309">
              <a:extLst>
                <a:ext uri="{FF2B5EF4-FFF2-40B4-BE49-F238E27FC236}">
                  <a16:creationId xmlns:a16="http://schemas.microsoft.com/office/drawing/2014/main" id="{BAABAB81-5887-B622-7F4C-BF4D8B777166}"/>
                </a:ext>
              </a:extLst>
            </p:cNvPr>
            <p:cNvCxnSpPr>
              <a:cxnSpLocks/>
            </p:cNvCxnSpPr>
            <p:nvPr/>
          </p:nvCxnSpPr>
          <p:spPr>
            <a:xfrm>
              <a:off x="1573847" y="2146935"/>
              <a:ext cx="477203" cy="0"/>
            </a:xfrm>
            <a:prstGeom prst="line">
              <a:avLst/>
            </a:prstGeom>
            <a:ln w="9525" cmpd="sng">
              <a:solidFill>
                <a:schemeClr val="tx1"/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直線接點 310">
              <a:extLst>
                <a:ext uri="{FF2B5EF4-FFF2-40B4-BE49-F238E27FC236}">
                  <a16:creationId xmlns:a16="http://schemas.microsoft.com/office/drawing/2014/main" id="{B1E6797D-FCDE-CF01-24E5-C0902EE091F7}"/>
                </a:ext>
              </a:extLst>
            </p:cNvPr>
            <p:cNvCxnSpPr>
              <a:cxnSpLocks/>
            </p:cNvCxnSpPr>
            <p:nvPr/>
          </p:nvCxnSpPr>
          <p:spPr>
            <a:xfrm>
              <a:off x="1573847" y="2188210"/>
              <a:ext cx="477203" cy="0"/>
            </a:xfrm>
            <a:prstGeom prst="line">
              <a:avLst/>
            </a:prstGeom>
            <a:ln w="9525" cmpd="sng">
              <a:solidFill>
                <a:schemeClr val="tx1"/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直線接點 311">
              <a:extLst>
                <a:ext uri="{FF2B5EF4-FFF2-40B4-BE49-F238E27FC236}">
                  <a16:creationId xmlns:a16="http://schemas.microsoft.com/office/drawing/2014/main" id="{65E6E0BC-9047-986C-343E-0404BF7EE83C}"/>
                </a:ext>
              </a:extLst>
            </p:cNvPr>
            <p:cNvCxnSpPr>
              <a:cxnSpLocks/>
            </p:cNvCxnSpPr>
            <p:nvPr/>
          </p:nvCxnSpPr>
          <p:spPr>
            <a:xfrm>
              <a:off x="1573847" y="2239010"/>
              <a:ext cx="477203" cy="0"/>
            </a:xfrm>
            <a:prstGeom prst="line">
              <a:avLst/>
            </a:prstGeom>
            <a:ln w="9525" cmpd="sng">
              <a:solidFill>
                <a:schemeClr val="tx1"/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3" name="文字方塊 312">
            <a:extLst>
              <a:ext uri="{FF2B5EF4-FFF2-40B4-BE49-F238E27FC236}">
                <a16:creationId xmlns:a16="http://schemas.microsoft.com/office/drawing/2014/main" id="{1ABBC66E-DB8C-9BA4-1127-E10C10E2877F}"/>
              </a:ext>
            </a:extLst>
          </p:cNvPr>
          <p:cNvSpPr txBox="1"/>
          <p:nvPr/>
        </p:nvSpPr>
        <p:spPr>
          <a:xfrm>
            <a:off x="3391562" y="1175712"/>
            <a:ext cx="18842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TW" sz="1200" b="1" dirty="0">
                <a:solidFill>
                  <a:prstClr val="black"/>
                </a:solidFill>
                <a:latin typeface="Neue Haas Grotesk Text Pro"/>
              </a:rPr>
              <a:t>Extract peaklist and precursor info</a:t>
            </a:r>
            <a:endParaRPr lang="zh-TW" altLang="en-US" sz="1200" b="1" dirty="0">
              <a:solidFill>
                <a:prstClr val="black"/>
              </a:solidFill>
              <a:latin typeface="Neue Haas Grotesk Text Pro"/>
            </a:endParaRPr>
          </a:p>
        </p:txBody>
      </p:sp>
      <p:sp>
        <p:nvSpPr>
          <p:cNvPr id="314" name="文字方塊 313">
            <a:extLst>
              <a:ext uri="{FF2B5EF4-FFF2-40B4-BE49-F238E27FC236}">
                <a16:creationId xmlns:a16="http://schemas.microsoft.com/office/drawing/2014/main" id="{821915EB-E690-50FB-A433-DF7D651176EB}"/>
              </a:ext>
            </a:extLst>
          </p:cNvPr>
          <p:cNvSpPr txBox="1"/>
          <p:nvPr/>
        </p:nvSpPr>
        <p:spPr>
          <a:xfrm>
            <a:off x="5543929" y="1234718"/>
            <a:ext cx="18842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TW" sz="1200" b="1" dirty="0">
                <a:solidFill>
                  <a:prstClr val="black"/>
                </a:solidFill>
                <a:latin typeface="Neue Haas Grotesk Text Pro"/>
              </a:rPr>
              <a:t>Fit composition</a:t>
            </a:r>
            <a:endParaRPr lang="zh-TW" altLang="en-US" sz="1200" b="1" dirty="0">
              <a:solidFill>
                <a:prstClr val="black"/>
              </a:solidFill>
              <a:latin typeface="Neue Haas Grotesk Text Pro"/>
            </a:endParaRPr>
          </a:p>
        </p:txBody>
      </p:sp>
      <p:sp>
        <p:nvSpPr>
          <p:cNvPr id="315" name="文字方塊 314">
            <a:extLst>
              <a:ext uri="{FF2B5EF4-FFF2-40B4-BE49-F238E27FC236}">
                <a16:creationId xmlns:a16="http://schemas.microsoft.com/office/drawing/2014/main" id="{AA871FFE-EEA8-4AB6-6730-4A5A447EABE5}"/>
              </a:ext>
            </a:extLst>
          </p:cNvPr>
          <p:cNvSpPr txBox="1"/>
          <p:nvPr/>
        </p:nvSpPr>
        <p:spPr>
          <a:xfrm>
            <a:off x="6279124" y="5219582"/>
            <a:ext cx="33548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TW" sz="1200" dirty="0">
                <a:solidFill>
                  <a:prstClr val="black"/>
                </a:solidFill>
                <a:latin typeface="Neue Haas Grotesk Text Pro"/>
              </a:rPr>
              <a:t>For k in hit_spectra:</a:t>
            </a:r>
            <a:br>
              <a:rPr lang="en-US" altLang="zh-TW" sz="1200" dirty="0">
                <a:solidFill>
                  <a:prstClr val="black"/>
                </a:solidFill>
                <a:latin typeface="Neue Haas Grotesk Text Pro"/>
              </a:rPr>
            </a:br>
            <a:r>
              <a:rPr lang="en-US" altLang="zh-TW" sz="1200" dirty="0">
                <a:solidFill>
                  <a:prstClr val="black"/>
                </a:solidFill>
                <a:latin typeface="Neue Haas Grotesk Text Pro"/>
              </a:rPr>
              <a:t>    check structure-specific ions existence</a:t>
            </a:r>
          </a:p>
          <a:p>
            <a:pPr>
              <a:defRPr/>
            </a:pPr>
            <a:r>
              <a:rPr lang="en-US" altLang="zh-TW" sz="1200" dirty="0">
                <a:solidFill>
                  <a:prstClr val="black"/>
                </a:solidFill>
                <a:latin typeface="Neue Haas Grotesk Text Pro"/>
              </a:rPr>
              <a:t>    check glycogene expression </a:t>
            </a:r>
            <a:endParaRPr lang="zh-TW" altLang="en-US" sz="1200" dirty="0">
              <a:solidFill>
                <a:prstClr val="black"/>
              </a:solidFill>
              <a:latin typeface="Neue Haas Grotesk Text Pro"/>
            </a:endParaRPr>
          </a:p>
        </p:txBody>
      </p:sp>
      <p:sp>
        <p:nvSpPr>
          <p:cNvPr id="316" name="箭號: 向右 315">
            <a:extLst>
              <a:ext uri="{FF2B5EF4-FFF2-40B4-BE49-F238E27FC236}">
                <a16:creationId xmlns:a16="http://schemas.microsoft.com/office/drawing/2014/main" id="{9980C24D-13B3-9C61-5BF9-BF9959C3AF81}"/>
              </a:ext>
            </a:extLst>
          </p:cNvPr>
          <p:cNvSpPr/>
          <p:nvPr/>
        </p:nvSpPr>
        <p:spPr>
          <a:xfrm rot="5400000">
            <a:off x="6988008" y="5894464"/>
            <a:ext cx="309077" cy="281858"/>
          </a:xfrm>
          <a:prstGeom prst="rightArrow">
            <a:avLst>
              <a:gd name="adj1" fmla="val 50000"/>
              <a:gd name="adj2" fmla="val 62979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defRPr/>
            </a:pPr>
            <a:endParaRPr lang="zh-TW" altLang="en-US">
              <a:solidFill>
                <a:prstClr val="black"/>
              </a:solidFill>
              <a:latin typeface="Neue Haas Grotesk Text Pro"/>
            </a:endParaRPr>
          </a:p>
        </p:txBody>
      </p:sp>
      <p:grpSp>
        <p:nvGrpSpPr>
          <p:cNvPr id="317" name="群組 316">
            <a:extLst>
              <a:ext uri="{FF2B5EF4-FFF2-40B4-BE49-F238E27FC236}">
                <a16:creationId xmlns:a16="http://schemas.microsoft.com/office/drawing/2014/main" id="{9F3F28D9-EAA0-224C-C62B-1C75F3027758}"/>
              </a:ext>
            </a:extLst>
          </p:cNvPr>
          <p:cNvGrpSpPr/>
          <p:nvPr/>
        </p:nvGrpSpPr>
        <p:grpSpPr>
          <a:xfrm>
            <a:off x="6901036" y="6296814"/>
            <a:ext cx="530147" cy="461666"/>
            <a:chOff x="1524000" y="1722119"/>
            <a:chExt cx="655320" cy="590551"/>
          </a:xfrm>
        </p:grpSpPr>
        <p:sp>
          <p:nvSpPr>
            <p:cNvPr id="318" name="矩形 317">
              <a:extLst>
                <a:ext uri="{FF2B5EF4-FFF2-40B4-BE49-F238E27FC236}">
                  <a16:creationId xmlns:a16="http://schemas.microsoft.com/office/drawing/2014/main" id="{AACDE60B-A2BC-D60E-774E-1A2A355481B7}"/>
                </a:ext>
              </a:extLst>
            </p:cNvPr>
            <p:cNvSpPr/>
            <p:nvPr/>
          </p:nvSpPr>
          <p:spPr>
            <a:xfrm>
              <a:off x="1524000" y="1885950"/>
              <a:ext cx="655320" cy="426720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TW" altLang="en-US" sz="1200">
                <a:solidFill>
                  <a:prstClr val="black"/>
                </a:solidFill>
                <a:latin typeface="Neue Haas Grotesk Text Pro"/>
              </a:endParaRPr>
            </a:p>
          </p:txBody>
        </p:sp>
        <p:sp>
          <p:nvSpPr>
            <p:cNvPr id="319" name="流程圖: 多重文件 318">
              <a:extLst>
                <a:ext uri="{FF2B5EF4-FFF2-40B4-BE49-F238E27FC236}">
                  <a16:creationId xmlns:a16="http://schemas.microsoft.com/office/drawing/2014/main" id="{D41D19FE-12FA-3EE2-D3D6-1C093B52607D}"/>
                </a:ext>
              </a:extLst>
            </p:cNvPr>
            <p:cNvSpPr/>
            <p:nvPr/>
          </p:nvSpPr>
          <p:spPr>
            <a:xfrm>
              <a:off x="1524000" y="1722119"/>
              <a:ext cx="655320" cy="266700"/>
            </a:xfrm>
            <a:prstGeom prst="flowChartMultidocument">
              <a:avLst/>
            </a:prstGeom>
            <a:solidFill>
              <a:srgbClr val="FFCC00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zh-TW" sz="1100" dirty="0">
                  <a:solidFill>
                    <a:prstClr val="white"/>
                  </a:solidFill>
                  <a:latin typeface="Neue Haas Grotesk Text Pro"/>
                </a:rPr>
                <a:t>csv</a:t>
              </a:r>
              <a:endParaRPr lang="zh-TW" altLang="en-US" sz="1100" dirty="0">
                <a:solidFill>
                  <a:prstClr val="white"/>
                </a:solidFill>
                <a:latin typeface="Neue Haas Grotesk Text Pro"/>
              </a:endParaRPr>
            </a:p>
          </p:txBody>
        </p:sp>
        <p:cxnSp>
          <p:nvCxnSpPr>
            <p:cNvPr id="320" name="直線接點 319">
              <a:extLst>
                <a:ext uri="{FF2B5EF4-FFF2-40B4-BE49-F238E27FC236}">
                  <a16:creationId xmlns:a16="http://schemas.microsoft.com/office/drawing/2014/main" id="{FB471C47-EBE2-287E-CF00-9D5E8BB91B11}"/>
                </a:ext>
              </a:extLst>
            </p:cNvPr>
            <p:cNvCxnSpPr>
              <a:cxnSpLocks/>
            </p:cNvCxnSpPr>
            <p:nvPr/>
          </p:nvCxnSpPr>
          <p:spPr>
            <a:xfrm>
              <a:off x="1573847" y="2051685"/>
              <a:ext cx="477203" cy="0"/>
            </a:xfrm>
            <a:prstGeom prst="line">
              <a:avLst/>
            </a:prstGeom>
            <a:ln w="9525" cmpd="sng">
              <a:solidFill>
                <a:schemeClr val="tx1"/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直線接點 320">
              <a:extLst>
                <a:ext uri="{FF2B5EF4-FFF2-40B4-BE49-F238E27FC236}">
                  <a16:creationId xmlns:a16="http://schemas.microsoft.com/office/drawing/2014/main" id="{CFA705DF-08A5-2E6F-271E-664C00F6EA7A}"/>
                </a:ext>
              </a:extLst>
            </p:cNvPr>
            <p:cNvCxnSpPr>
              <a:cxnSpLocks/>
            </p:cNvCxnSpPr>
            <p:nvPr/>
          </p:nvCxnSpPr>
          <p:spPr>
            <a:xfrm>
              <a:off x="1573847" y="2099310"/>
              <a:ext cx="477203" cy="0"/>
            </a:xfrm>
            <a:prstGeom prst="line">
              <a:avLst/>
            </a:prstGeom>
            <a:ln w="9525" cmpd="sng">
              <a:solidFill>
                <a:schemeClr val="tx1"/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直線接點 321">
              <a:extLst>
                <a:ext uri="{FF2B5EF4-FFF2-40B4-BE49-F238E27FC236}">
                  <a16:creationId xmlns:a16="http://schemas.microsoft.com/office/drawing/2014/main" id="{C12001A1-DD6A-0E09-8957-07F6AAD74E34}"/>
                </a:ext>
              </a:extLst>
            </p:cNvPr>
            <p:cNvCxnSpPr>
              <a:cxnSpLocks/>
            </p:cNvCxnSpPr>
            <p:nvPr/>
          </p:nvCxnSpPr>
          <p:spPr>
            <a:xfrm>
              <a:off x="1573847" y="2146935"/>
              <a:ext cx="477203" cy="0"/>
            </a:xfrm>
            <a:prstGeom prst="line">
              <a:avLst/>
            </a:prstGeom>
            <a:ln w="9525" cmpd="sng">
              <a:solidFill>
                <a:schemeClr val="tx1"/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直線接點 322">
              <a:extLst>
                <a:ext uri="{FF2B5EF4-FFF2-40B4-BE49-F238E27FC236}">
                  <a16:creationId xmlns:a16="http://schemas.microsoft.com/office/drawing/2014/main" id="{58F7E4B6-7525-9E61-6915-3FF399FD152F}"/>
                </a:ext>
              </a:extLst>
            </p:cNvPr>
            <p:cNvCxnSpPr>
              <a:cxnSpLocks/>
            </p:cNvCxnSpPr>
            <p:nvPr/>
          </p:nvCxnSpPr>
          <p:spPr>
            <a:xfrm>
              <a:off x="1573847" y="2188210"/>
              <a:ext cx="477203" cy="0"/>
            </a:xfrm>
            <a:prstGeom prst="line">
              <a:avLst/>
            </a:prstGeom>
            <a:ln w="9525" cmpd="sng">
              <a:solidFill>
                <a:schemeClr val="tx1"/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直線接點 323">
              <a:extLst>
                <a:ext uri="{FF2B5EF4-FFF2-40B4-BE49-F238E27FC236}">
                  <a16:creationId xmlns:a16="http://schemas.microsoft.com/office/drawing/2014/main" id="{41C49BC5-E9A3-35EC-BA7B-552D52F82184}"/>
                </a:ext>
              </a:extLst>
            </p:cNvPr>
            <p:cNvCxnSpPr>
              <a:cxnSpLocks/>
            </p:cNvCxnSpPr>
            <p:nvPr/>
          </p:nvCxnSpPr>
          <p:spPr>
            <a:xfrm>
              <a:off x="1573847" y="2239010"/>
              <a:ext cx="477203" cy="0"/>
            </a:xfrm>
            <a:prstGeom prst="line">
              <a:avLst/>
            </a:prstGeom>
            <a:ln w="9525" cmpd="sng">
              <a:solidFill>
                <a:schemeClr val="tx1"/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5" name="文字方塊 324">
            <a:extLst>
              <a:ext uri="{FF2B5EF4-FFF2-40B4-BE49-F238E27FC236}">
                <a16:creationId xmlns:a16="http://schemas.microsoft.com/office/drawing/2014/main" id="{170D736F-802A-CC3C-972C-D81C04D24FE2}"/>
              </a:ext>
            </a:extLst>
          </p:cNvPr>
          <p:cNvSpPr txBox="1"/>
          <p:nvPr/>
        </p:nvSpPr>
        <p:spPr>
          <a:xfrm>
            <a:off x="7510048" y="6262562"/>
            <a:ext cx="29156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TW" sz="1200" b="1" dirty="0">
                <a:solidFill>
                  <a:prstClr val="black"/>
                </a:solidFill>
                <a:latin typeface="Neue Haas Grotesk Text Pro"/>
              </a:rPr>
              <a:t>Annotated/Predicted glycan list in the intact spectra data</a:t>
            </a:r>
            <a:endParaRPr lang="zh-TW" altLang="en-US" sz="1200" b="1" dirty="0">
              <a:solidFill>
                <a:prstClr val="black"/>
              </a:solidFill>
              <a:latin typeface="Neue Haas Grotesk Text Pro"/>
            </a:endParaRPr>
          </a:p>
        </p:txBody>
      </p:sp>
    </p:spTree>
    <p:extLst>
      <p:ext uri="{BB962C8B-B14F-4D97-AF65-F5344CB8AC3E}">
        <p14:creationId xmlns:p14="http://schemas.microsoft.com/office/powerpoint/2010/main" val="31704395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彩色幾何圖案的馬賽克">
            <a:extLst>
              <a:ext uri="{FF2B5EF4-FFF2-40B4-BE49-F238E27FC236}">
                <a16:creationId xmlns:a16="http://schemas.microsoft.com/office/drawing/2014/main" id="{2AB0C483-1627-83EF-ACC2-8965BB782A8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LightScreen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r="4667"/>
          <a:stretch/>
        </p:blipFill>
        <p:spPr>
          <a:xfrm>
            <a:off x="1524021" y="11"/>
            <a:ext cx="9143979" cy="6857989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5FE3E699-6648-9538-4D76-5942B1F0E0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0800" y="449162"/>
            <a:ext cx="7319554" cy="953669"/>
          </a:xfrm>
        </p:spPr>
        <p:txBody>
          <a:bodyPr/>
          <a:lstStyle/>
          <a:p>
            <a:r>
              <a:rPr lang="en-US" altLang="zh-TW" b="0" dirty="0"/>
              <a:t>Read/Extract data part</a:t>
            </a:r>
            <a:endParaRPr lang="zh-TW" altLang="en-US" b="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ADF5AD9-B046-29F7-D0C9-8F6331C7F4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3848" y="1652016"/>
            <a:ext cx="7416927" cy="4567809"/>
          </a:xfrm>
        </p:spPr>
        <p:txBody>
          <a:bodyPr>
            <a:normAutofit fontScale="92500" lnSpcReduction="20000"/>
          </a:bodyPr>
          <a:lstStyle/>
          <a:p>
            <a:r>
              <a:rPr lang="en-US" altLang="zh-TW" dirty="0"/>
              <a:t>GlycoMSParser</a:t>
            </a:r>
          </a:p>
          <a:p>
            <a:pPr lvl="1"/>
            <a:r>
              <a:rPr lang="en-US" altLang="zh-TW" dirty="0"/>
              <a:t>Based on Thermo Scientific’s  “MSFileReader” and a python package “pymsfilereader” to read proprietary format (RAW file) of my previous data</a:t>
            </a:r>
          </a:p>
          <a:p>
            <a:pPr lvl="2"/>
            <a:r>
              <a:rPr lang="en-US" altLang="zh-TW" dirty="0"/>
              <a:t>Python 3.6+</a:t>
            </a:r>
          </a:p>
          <a:p>
            <a:r>
              <a:rPr lang="en-US" altLang="zh-TW" dirty="0"/>
              <a:t>Some of other software does similar task to read a RAW file</a:t>
            </a:r>
          </a:p>
          <a:p>
            <a:pPr lvl="1"/>
            <a:r>
              <a:rPr lang="en-US" altLang="zh-TW" dirty="0"/>
              <a:t>All of them </a:t>
            </a:r>
            <a:r>
              <a:rPr lang="en-US" altLang="zh-TW" u="sng" dirty="0"/>
              <a:t>require same gadget to read/write the data; windows only</a:t>
            </a:r>
          </a:p>
          <a:p>
            <a:pPr lvl="1"/>
            <a:r>
              <a:rPr lang="en-US" altLang="zh-TW" dirty="0"/>
              <a:t>A way to bypass it is to </a:t>
            </a:r>
            <a:r>
              <a:rPr lang="en-US" altLang="zh-TW" u="sng" dirty="0"/>
              <a:t>convert the raw file to general format ON a Windows PC</a:t>
            </a:r>
          </a:p>
          <a:p>
            <a:pPr lvl="2"/>
            <a:r>
              <a:rPr lang="en-US" altLang="zh-TW" dirty="0"/>
              <a:t>ProteoWizard provides a MSConvert (C language, command-line based) tool for converting RAW to mzML (xml-based general format)</a:t>
            </a:r>
          </a:p>
          <a:p>
            <a:pPr lvl="2"/>
            <a:r>
              <a:rPr lang="en-US" altLang="zh-TW" dirty="0"/>
              <a:t>GlyRecSoft can read RAW file and process it (only search result csv is shown)</a:t>
            </a:r>
          </a:p>
          <a:p>
            <a:pPr lvl="1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881157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E4B10BA-D539-DF3C-F179-5D22A1BB4E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2650" y="190956"/>
            <a:ext cx="7886700" cy="888205"/>
          </a:xfrm>
        </p:spPr>
        <p:txBody>
          <a:bodyPr>
            <a:normAutofit/>
          </a:bodyPr>
          <a:lstStyle/>
          <a:p>
            <a:r>
              <a:rPr lang="en-US" altLang="zh-TW" sz="2600" dirty="0"/>
              <a:t>Points of our extractor</a:t>
            </a:r>
            <a:endParaRPr lang="zh-TW" altLang="en-US" sz="26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FA30D91-6B8A-3677-4362-79C261828B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52650" y="946128"/>
            <a:ext cx="7886700" cy="4351338"/>
          </a:xfrm>
        </p:spPr>
        <p:txBody>
          <a:bodyPr>
            <a:normAutofit lnSpcReduction="10000"/>
          </a:bodyPr>
          <a:lstStyle/>
          <a:p>
            <a:r>
              <a:rPr lang="en-US" altLang="zh-TW" sz="2400" dirty="0"/>
              <a:t>Extract only needed information and export to a csv file</a:t>
            </a:r>
          </a:p>
          <a:p>
            <a:pPr lvl="1"/>
            <a:r>
              <a:rPr lang="en-US" altLang="zh-TW" sz="2000" dirty="0"/>
              <a:t>Easier for further handling of data preprocessing</a:t>
            </a:r>
          </a:p>
          <a:p>
            <a:pPr lvl="1"/>
            <a:r>
              <a:rPr lang="en-US" altLang="zh-TW" sz="2000" dirty="0"/>
              <a:t>Reduce processing time and intermediate file size </a:t>
            </a:r>
            <a:br>
              <a:rPr lang="en-US" altLang="zh-TW" sz="2000" dirty="0"/>
            </a:br>
            <a:r>
              <a:rPr lang="en-US" altLang="zh-TW" sz="2000" dirty="0"/>
              <a:t>(raw file ~ 1GB, while uncompressed spectra file in plain text ~ 10GB, our csv only takes ~100MB)</a:t>
            </a:r>
          </a:p>
          <a:p>
            <a:pPr lvl="1"/>
            <a:r>
              <a:rPr lang="en-US" altLang="zh-TW" sz="2000" dirty="0"/>
              <a:t>Contains: entry no. ; MS1 scan no.; </a:t>
            </a:r>
            <a:r>
              <a:rPr lang="en-US" altLang="zh-TW" sz="2000" dirty="0">
                <a:highlight>
                  <a:srgbClr val="FFFF00"/>
                </a:highlight>
              </a:rPr>
              <a:t>MS1 isolation mass;</a:t>
            </a:r>
            <a:r>
              <a:rPr lang="en-US" altLang="zh-TW" sz="2000" dirty="0"/>
              <a:t> MS1 mono mass</a:t>
            </a:r>
            <a:r>
              <a:rPr lang="en-US" altLang="zh-TW" sz="2000" dirty="0">
                <a:highlight>
                  <a:srgbClr val="FFFF00"/>
                </a:highlight>
              </a:rPr>
              <a:t>; chargestate </a:t>
            </a:r>
            <a:r>
              <a:rPr lang="en-US" altLang="zh-TW" sz="2000" dirty="0"/>
              <a:t>in H+ (calculated by highlighted items); intensity (not using currently); structures (not using currently); MS2 no. ; peaklist (dMass=(m1,m2…mn), dIntensity=(d1,d2…dn))</a:t>
            </a:r>
          </a:p>
          <a:p>
            <a:r>
              <a:rPr lang="en-US" altLang="zh-TW" sz="2000" dirty="0"/>
              <a:t>(In dev) GUI support</a:t>
            </a:r>
          </a:p>
          <a:p>
            <a:r>
              <a:rPr lang="en-US" altLang="zh-TW" sz="2000" dirty="0"/>
              <a:t>(In dev) Allows project management</a:t>
            </a:r>
          </a:p>
          <a:p>
            <a:r>
              <a:rPr lang="en-US" altLang="zh-TW" sz="2000" dirty="0"/>
              <a:t>(In dev) support other formats from MS instrument</a:t>
            </a:r>
          </a:p>
          <a:p>
            <a:r>
              <a:rPr lang="en-US" altLang="zh-TW" sz="2000" dirty="0"/>
              <a:t>(In dev) make the raw file extractor cross-platform executable </a:t>
            </a:r>
            <a:endParaRPr lang="zh-TW" altLang="en-US" sz="2000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85847FE-DB1E-503B-F36F-4AC635EBF1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4975183"/>
            <a:ext cx="9144000" cy="1873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2384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彩色幾何圖案的馬賽克">
            <a:extLst>
              <a:ext uri="{FF2B5EF4-FFF2-40B4-BE49-F238E27FC236}">
                <a16:creationId xmlns:a16="http://schemas.microsoft.com/office/drawing/2014/main" id="{2AB0C483-1627-83EF-ACC2-8965BB782A8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LightScreen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r="4667"/>
          <a:stretch/>
        </p:blipFill>
        <p:spPr>
          <a:xfrm>
            <a:off x="1524021" y="11"/>
            <a:ext cx="9143979" cy="6857989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5FE3E699-6648-9538-4D76-5942B1F0E0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0800" y="449162"/>
            <a:ext cx="7319554" cy="953669"/>
          </a:xfrm>
        </p:spPr>
        <p:txBody>
          <a:bodyPr/>
          <a:lstStyle/>
          <a:p>
            <a:r>
              <a:rPr lang="en-US" altLang="zh-TW" b="0" dirty="0"/>
              <a:t>About fit composition</a:t>
            </a:r>
            <a:endParaRPr lang="zh-TW" altLang="en-US" b="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ADF5AD9-B046-29F7-D0C9-8F6331C7F4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94853" y="1410563"/>
            <a:ext cx="7621306" cy="4208853"/>
          </a:xfrm>
        </p:spPr>
        <p:txBody>
          <a:bodyPr>
            <a:normAutofit fontScale="62500" lnSpcReduction="20000"/>
          </a:bodyPr>
          <a:lstStyle/>
          <a:p>
            <a:r>
              <a:rPr lang="en-US" altLang="zh-TW" dirty="0"/>
              <a:t>Monosaccharide units building up the intact glycan have their own mass*</a:t>
            </a:r>
          </a:p>
          <a:p>
            <a:r>
              <a:rPr lang="en-US" altLang="zh-TW" dirty="0"/>
              <a:t>Mass may be the same (all the circles here are C</a:t>
            </a:r>
            <a:r>
              <a:rPr lang="en-US" altLang="zh-TW" baseline="-25000" dirty="0"/>
              <a:t>6</a:t>
            </a:r>
            <a:r>
              <a:rPr lang="en-US" altLang="zh-TW" dirty="0"/>
              <a:t>H</a:t>
            </a:r>
            <a:r>
              <a:rPr lang="en-US" altLang="zh-TW" baseline="-25000" dirty="0"/>
              <a:t>12</a:t>
            </a:r>
            <a:r>
              <a:rPr lang="en-US" altLang="zh-TW" dirty="0"/>
              <a:t>O</a:t>
            </a:r>
            <a:r>
              <a:rPr lang="en-US" altLang="zh-TW" baseline="-25000" dirty="0"/>
              <a:t>6</a:t>
            </a:r>
            <a:r>
              <a:rPr lang="en-US" altLang="zh-TW" dirty="0"/>
              <a:t>) </a:t>
            </a:r>
            <a:r>
              <a:rPr lang="en-US" altLang="zh-TW" b="1" dirty="0"/>
              <a:t>while amino acids don’t </a:t>
            </a:r>
          </a:p>
          <a:p>
            <a:r>
              <a:rPr lang="en-US" altLang="zh-TW" dirty="0"/>
              <a:t>Labeling, derivatization (here, permethylation replaces terminal OH with OCH</a:t>
            </a:r>
            <a:r>
              <a:rPr lang="en-US" altLang="zh-TW" baseline="-25000" dirty="0"/>
              <a:t>3</a:t>
            </a:r>
            <a:r>
              <a:rPr lang="en-US" altLang="zh-TW" dirty="0"/>
              <a:t>)</a:t>
            </a:r>
          </a:p>
          <a:p>
            <a:r>
              <a:rPr lang="en-US" altLang="zh-TW" dirty="0"/>
              <a:t>Based on our biological knowledge, if we see a sugar signal with mass = M</a:t>
            </a:r>
          </a:p>
          <a:p>
            <a:r>
              <a:rPr lang="en-US" altLang="zh-TW" dirty="0"/>
              <a:t>Suppose it is a N-glycan (has tri-mannosyl core)</a:t>
            </a:r>
          </a:p>
          <a:p>
            <a:r>
              <a:rPr lang="en-US" altLang="zh-TW" dirty="0"/>
              <a:t>In mammals, and this sample doesn’t produce strange sugars</a:t>
            </a:r>
          </a:p>
          <a:p>
            <a:r>
              <a:rPr lang="en-US" altLang="zh-TW" dirty="0"/>
              <a:t>M = a x      +  b x       (b &gt;=3) + c x        + d x        + e x         + z</a:t>
            </a:r>
            <a:br>
              <a:rPr lang="en-US" altLang="zh-TW" dirty="0"/>
            </a:br>
            <a:br>
              <a:rPr lang="en-US" altLang="zh-TW" dirty="0"/>
            </a:br>
            <a:r>
              <a:rPr lang="en-US" altLang="zh-TW" dirty="0"/>
              <a:t> while </a:t>
            </a:r>
            <a:r>
              <a:rPr lang="zh-TW" altLang="en-US" dirty="0"/>
              <a:t>𝑎</a:t>
            </a:r>
            <a:r>
              <a:rPr lang="en-US" altLang="zh-TW" dirty="0"/>
              <a:t>, </a:t>
            </a:r>
            <a:r>
              <a:rPr lang="zh-TW" altLang="en-US" dirty="0"/>
              <a:t>𝑏</a:t>
            </a:r>
            <a:r>
              <a:rPr lang="en-US" altLang="zh-TW" dirty="0"/>
              <a:t>, </a:t>
            </a:r>
            <a:r>
              <a:rPr lang="zh-TW" altLang="en-US" dirty="0"/>
              <a:t>𝑐</a:t>
            </a:r>
            <a:r>
              <a:rPr lang="en-US" altLang="zh-TW" dirty="0"/>
              <a:t>, </a:t>
            </a:r>
            <a:r>
              <a:rPr lang="zh-TW" altLang="en-US" dirty="0"/>
              <a:t>𝑑</a:t>
            </a:r>
            <a:r>
              <a:rPr lang="en-US" altLang="zh-TW" dirty="0"/>
              <a:t>, </a:t>
            </a:r>
            <a:r>
              <a:rPr lang="zh-TW" altLang="en-US" dirty="0"/>
              <a:t>𝑒∈ </a:t>
            </a:r>
            <a:r>
              <a:rPr lang="en-US" altLang="zh-TW" dirty="0"/>
              <a:t>ℕ ( &gt;= 0, integer)</a:t>
            </a:r>
            <a:br>
              <a:rPr lang="en-US" altLang="zh-TW" dirty="0"/>
            </a:br>
            <a:r>
              <a:rPr lang="en-US" altLang="zh-TW" dirty="0"/>
              <a:t>	         </a:t>
            </a:r>
            <a:r>
              <a:rPr lang="zh-TW" altLang="en-US" dirty="0"/>
              <a:t>𝑧</a:t>
            </a:r>
            <a:r>
              <a:rPr lang="en-US" altLang="zh-TW" dirty="0"/>
              <a:t>=</a:t>
            </a:r>
            <a:r>
              <a:rPr lang="zh-TW" altLang="en-US" dirty="0"/>
              <a:t>𝑐𝑜𝑛𝑠𝑡 </a:t>
            </a:r>
          </a:p>
          <a:p>
            <a:r>
              <a:rPr lang="en-US" altLang="zh-TW" dirty="0"/>
              <a:t>z is some modifications </a:t>
            </a:r>
            <a:br>
              <a:rPr lang="en-US" altLang="zh-TW" dirty="0"/>
            </a:br>
            <a:r>
              <a:rPr lang="en-US" altLang="zh-TW" dirty="0"/>
              <a:t>on non-reducing end</a:t>
            </a:r>
            <a:br>
              <a:rPr lang="en-US" altLang="zh-TW" dirty="0"/>
            </a:br>
            <a:r>
              <a:rPr lang="en-US" altLang="zh-TW" dirty="0"/>
              <a:t>(determined by chemical experiment)</a:t>
            </a:r>
            <a:br>
              <a:rPr lang="en-US" altLang="zh-TW" dirty="0"/>
            </a:br>
            <a:endParaRPr lang="en-US" altLang="zh-TW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8F1F3C7-2DC8-DB7C-F81E-8E601AFFCB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9571" y="3614939"/>
            <a:ext cx="201185" cy="201185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E511625E-7FA4-2615-020E-A2EC8880F7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01797" y="3576341"/>
            <a:ext cx="219475" cy="225572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5A5E5277-0D3B-25BB-EC8D-8D7EAC3808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01797" y="3824765"/>
            <a:ext cx="219475" cy="225572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E9D45E43-A719-2514-708B-1A83DBA12F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5507362" y="3584455"/>
            <a:ext cx="237765" cy="225572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32CC45EC-31C6-A1F7-F518-FAAF5F896F1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53849" y="3576341"/>
            <a:ext cx="256054" cy="256054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850DF7B2-5227-B30F-42CA-1087177901C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17179" y="3551538"/>
            <a:ext cx="249958" cy="256054"/>
          </a:xfrm>
          <a:prstGeom prst="rect">
            <a:avLst/>
          </a:prstGeom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D17C216A-8EAE-2275-39F1-2EE8BFCE1B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7510" y="4584089"/>
            <a:ext cx="4020560" cy="1726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80A78FAE-912B-58AF-CAC1-9BDCCFD1A47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24001" y="5583002"/>
            <a:ext cx="4829849" cy="1209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8003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彩色幾何圖案的馬賽克">
            <a:extLst>
              <a:ext uri="{FF2B5EF4-FFF2-40B4-BE49-F238E27FC236}">
                <a16:creationId xmlns:a16="http://schemas.microsoft.com/office/drawing/2014/main" id="{2AB0C483-1627-83EF-ACC2-8965BB782A8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LightScreen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r="4667"/>
          <a:stretch/>
        </p:blipFill>
        <p:spPr>
          <a:xfrm>
            <a:off x="1524021" y="11"/>
            <a:ext cx="9143979" cy="6857989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5FE3E699-6648-9538-4D76-5942B1F0E0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0800" y="449162"/>
            <a:ext cx="7319554" cy="953669"/>
          </a:xfrm>
        </p:spPr>
        <p:txBody>
          <a:bodyPr>
            <a:normAutofit/>
          </a:bodyPr>
          <a:lstStyle/>
          <a:p>
            <a:r>
              <a:rPr lang="en-US" altLang="zh-TW" b="0" dirty="0"/>
              <a:t>About fit composition</a:t>
            </a:r>
            <a:r>
              <a:rPr lang="zh-TW" altLang="en-US" b="0" dirty="0"/>
              <a:t> </a:t>
            </a:r>
            <a:r>
              <a:rPr lang="en-US" altLang="zh-TW" b="0" dirty="0"/>
              <a:t>- cont</a:t>
            </a:r>
            <a:endParaRPr lang="zh-TW" altLang="en-US" b="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ADF5AD9-B046-29F7-D0C9-8F6331C7F4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3848" y="1652017"/>
            <a:ext cx="6889786" cy="4208853"/>
          </a:xfrm>
        </p:spPr>
        <p:txBody>
          <a:bodyPr>
            <a:normAutofit fontScale="92500" lnSpcReduction="10000"/>
          </a:bodyPr>
          <a:lstStyle/>
          <a:p>
            <a:r>
              <a:rPr lang="en-US" altLang="zh-TW" dirty="0"/>
              <a:t>Some biological restraints limit the possible glycan composition in real world</a:t>
            </a:r>
          </a:p>
          <a:p>
            <a:pPr lvl="1"/>
            <a:r>
              <a:rPr lang="en-US" altLang="zh-TW" dirty="0"/>
              <a:t>While making </a:t>
            </a:r>
            <a:r>
              <a:rPr lang="en-US" altLang="zh-TW" i="1" dirty="0"/>
              <a:t>in silico </a:t>
            </a:r>
            <a:r>
              <a:rPr lang="en-US" altLang="zh-TW" dirty="0"/>
              <a:t>glycan lists will give ~half of “invalid structures”</a:t>
            </a:r>
          </a:p>
          <a:p>
            <a:pPr lvl="1"/>
            <a:r>
              <a:rPr lang="en-US" altLang="zh-TW" dirty="0"/>
              <a:t>Sadly, based on my knowledge and instrument detection limit, we can get </a:t>
            </a:r>
            <a:r>
              <a:rPr lang="ja-JP" altLang="en-US" dirty="0">
                <a:solidFill>
                  <a:srgbClr val="FF0000"/>
                </a:solidFill>
              </a:rPr>
              <a:t>▲</a:t>
            </a:r>
            <a:r>
              <a:rPr lang="en-US" altLang="zh-TW" dirty="0"/>
              <a:t>= 0~5;</a:t>
            </a:r>
            <a:r>
              <a:rPr lang="ja-JP" altLang="en-US" dirty="0"/>
              <a:t> </a:t>
            </a:r>
            <a:r>
              <a:rPr lang="ja-JP" altLang="en-US" dirty="0">
                <a:solidFill>
                  <a:srgbClr val="FFD400"/>
                </a:solidFill>
              </a:rPr>
              <a:t>● </a:t>
            </a:r>
            <a:r>
              <a:rPr lang="ja-JP" altLang="en-US" dirty="0">
                <a:solidFill>
                  <a:srgbClr val="00B050"/>
                </a:solidFill>
              </a:rPr>
              <a:t>● </a:t>
            </a:r>
            <a:r>
              <a:rPr lang="ja-JP" altLang="en-US" dirty="0"/>
              <a:t>＝</a:t>
            </a:r>
            <a:r>
              <a:rPr lang="en-US" altLang="ja-JP" dirty="0"/>
              <a:t>0~9 (max 14)</a:t>
            </a:r>
            <a:r>
              <a:rPr lang="ja-JP" altLang="en-US" dirty="0"/>
              <a:t>　</a:t>
            </a:r>
            <a:r>
              <a:rPr lang="ja-JP" altLang="en-US" dirty="0">
                <a:solidFill>
                  <a:srgbClr val="0070C0"/>
                </a:solidFill>
              </a:rPr>
              <a:t>■ </a:t>
            </a:r>
            <a:r>
              <a:rPr lang="ja-JP" altLang="en-US" dirty="0">
                <a:solidFill>
                  <a:srgbClr val="FFD400"/>
                </a:solidFill>
              </a:rPr>
              <a:t>■</a:t>
            </a:r>
            <a:r>
              <a:rPr lang="ja-JP" altLang="en-US" dirty="0">
                <a:solidFill>
                  <a:srgbClr val="0070C0"/>
                </a:solidFill>
              </a:rPr>
              <a:t> </a:t>
            </a:r>
            <a:r>
              <a:rPr lang="ja-JP" altLang="en-US" dirty="0"/>
              <a:t>＝</a:t>
            </a:r>
            <a:r>
              <a:rPr lang="en-US" altLang="ja-JP" dirty="0"/>
              <a:t>0~10 (max12)</a:t>
            </a:r>
            <a:r>
              <a:rPr lang="ja-JP" altLang="en-US" dirty="0"/>
              <a:t>　</a:t>
            </a:r>
            <a:r>
              <a:rPr lang="ja-JP" altLang="en-US" dirty="0">
                <a:solidFill>
                  <a:srgbClr val="99C4EA"/>
                </a:solidFill>
              </a:rPr>
              <a:t>◆</a:t>
            </a:r>
            <a:r>
              <a:rPr lang="en-US" altLang="ja-JP" dirty="0"/>
              <a:t>=0~4 </a:t>
            </a:r>
            <a:r>
              <a:rPr lang="ja-JP" altLang="en-US" dirty="0">
                <a:solidFill>
                  <a:srgbClr val="7030A0"/>
                </a:solidFill>
              </a:rPr>
              <a:t>◆</a:t>
            </a:r>
            <a:r>
              <a:rPr lang="en-US" altLang="ja-JP" dirty="0"/>
              <a:t>= 0~4 and (</a:t>
            </a:r>
            <a:r>
              <a:rPr lang="ja-JP" altLang="en-US" dirty="0">
                <a:solidFill>
                  <a:srgbClr val="99C4EA"/>
                </a:solidFill>
              </a:rPr>
              <a:t>◆</a:t>
            </a:r>
            <a:r>
              <a:rPr lang="en-US" altLang="ja-JP" dirty="0"/>
              <a:t> +</a:t>
            </a:r>
            <a:r>
              <a:rPr lang="ja-JP" altLang="en-US" dirty="0">
                <a:solidFill>
                  <a:srgbClr val="7030A0"/>
                </a:solidFill>
              </a:rPr>
              <a:t> ◆</a:t>
            </a:r>
            <a:r>
              <a:rPr lang="en-US" altLang="ja-JP" dirty="0"/>
              <a:t> )= 4  for N-glycans.</a:t>
            </a:r>
          </a:p>
          <a:p>
            <a:pPr lvl="2"/>
            <a:r>
              <a:rPr lang="en-US" altLang="zh-TW" dirty="0"/>
              <a:t>If we apply a brute-force list generation, the list only takes  6 x 10 x 11 x 5 x 15*</a:t>
            </a:r>
            <a:r>
              <a:rPr lang="en-US" altLang="zh-TW" baseline="30000" dirty="0"/>
              <a:t>(my calculation on </a:t>
            </a:r>
            <a:r>
              <a:rPr lang="ja-JP" altLang="en-US" baseline="30000" dirty="0"/>
              <a:t>◆</a:t>
            </a:r>
            <a:r>
              <a:rPr lang="en-US" altLang="ja-JP" baseline="30000" dirty="0"/>
              <a:t>) </a:t>
            </a:r>
            <a:r>
              <a:rPr lang="en-US" altLang="zh-TW" dirty="0"/>
              <a:t>, = ~50k composition with current naming style may take 24 bytes = 1.17Mb for searching</a:t>
            </a:r>
          </a:p>
          <a:p>
            <a:pPr lvl="2"/>
            <a:r>
              <a:rPr lang="en-US" altLang="zh-TW" dirty="0"/>
              <a:t>Currently this doesn’t make a bottleneck, so we’ve decided to neglect this issue</a:t>
            </a:r>
          </a:p>
        </p:txBody>
      </p:sp>
    </p:spTree>
    <p:extLst>
      <p:ext uri="{BB962C8B-B14F-4D97-AF65-F5344CB8AC3E}">
        <p14:creationId xmlns:p14="http://schemas.microsoft.com/office/powerpoint/2010/main" val="28234326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E4B10BA-D539-DF3C-F179-5D22A1BB4E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2650" y="190956"/>
            <a:ext cx="7886700" cy="888205"/>
          </a:xfrm>
        </p:spPr>
        <p:txBody>
          <a:bodyPr>
            <a:normAutofit/>
          </a:bodyPr>
          <a:lstStyle/>
          <a:p>
            <a:r>
              <a:rPr lang="en-US" altLang="zh-TW" sz="2600" dirty="0"/>
              <a:t>Points of fit composition</a:t>
            </a:r>
            <a:endParaRPr lang="zh-TW" altLang="en-US" sz="26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FA30D91-6B8A-3677-4362-79C261828B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52650" y="946128"/>
            <a:ext cx="7886700" cy="4351338"/>
          </a:xfrm>
        </p:spPr>
        <p:txBody>
          <a:bodyPr>
            <a:normAutofit/>
          </a:bodyPr>
          <a:lstStyle/>
          <a:p>
            <a:r>
              <a:rPr lang="en-US" altLang="zh-TW" sz="2400" dirty="0"/>
              <a:t>Iterates through the csv to filter if a spectrum can be assigned into a glycan mass (from it’s MS1 precursor mass)</a:t>
            </a:r>
          </a:p>
          <a:p>
            <a:r>
              <a:rPr lang="en-US" altLang="zh-TW" sz="2400" dirty="0"/>
              <a:t>Doing binary search to reduce searching time from O(n) to O(log(n)) probably</a:t>
            </a:r>
          </a:p>
          <a:p>
            <a:pPr lvl="1"/>
            <a:r>
              <a:rPr lang="en-US" altLang="zh-TW" sz="2000" dirty="0"/>
              <a:t>Since we have to search many (~10k) spectra, the time spent and memory used may become observable </a:t>
            </a:r>
          </a:p>
          <a:p>
            <a:r>
              <a:rPr lang="en-US" altLang="zh-TW" sz="2400" dirty="0"/>
              <a:t>List the different composition when one mass can have multiple possibilities </a:t>
            </a:r>
          </a:p>
          <a:p>
            <a:pPr lvl="1"/>
            <a:r>
              <a:rPr lang="en-US" altLang="zh-TW" sz="2000" dirty="0"/>
              <a:t>Take 1714 for example, this mass have 2 possible composition: 1F3H2N0S1G or 0F4H2N1S0G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ECE91306-33D6-9184-B483-95AFFB2361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4439474"/>
            <a:ext cx="4896374" cy="2370532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EE8F2491-C028-CA62-5F8A-64ECFF2761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2667"/>
          <a:stretch/>
        </p:blipFill>
        <p:spPr>
          <a:xfrm>
            <a:off x="6862354" y="5013738"/>
            <a:ext cx="3805646" cy="1796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4796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AA84F67-E985-6782-719A-B3A36C19B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sz="4000" dirty="0"/>
              <a:t>Aims of this project</a:t>
            </a:r>
            <a:endParaRPr lang="zh-TW" altLang="en-US" sz="40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2DFB9C6-EA8C-3B9E-BF7A-0CB06206D9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" altLang="zh-TW" b="0" i="0" dirty="0">
                <a:solidFill>
                  <a:srgbClr val="374151"/>
                </a:solidFill>
                <a:effectLst/>
                <a:latin typeface="Söhne"/>
              </a:rPr>
              <a:t>Develop an algorithm for automatically identifying polysaccharide (glycan) patterns within a database of mass spectrometry spectra, aimed at minimizing labor and time required for the identification process.</a:t>
            </a:r>
            <a:endParaRPr kumimoji="1" lang="en-US" altLang="zh-TW" dirty="0"/>
          </a:p>
          <a:p>
            <a:pPr>
              <a:lnSpc>
                <a:spcPct val="150000"/>
              </a:lnSpc>
            </a:pPr>
            <a:r>
              <a:rPr kumimoji="1" lang="en-US" altLang="zh-TW" sz="2400" dirty="0"/>
              <a:t>3 steps in project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zh-TW" sz="1800" dirty="0"/>
              <a:t>Extract and filter the data 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" altLang="zh-TW" sz="1800" b="0" i="0" dirty="0">
                <a:solidFill>
                  <a:srgbClr val="374151"/>
                </a:solidFill>
                <a:effectLst/>
                <a:latin typeface="Söhne"/>
              </a:rPr>
              <a:t>Manual parameterization or machine learning training to determine suitable model parameters.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zh-TW" sz="1800" dirty="0"/>
              <a:t>Import gene expression data from database to improve accuracy</a:t>
            </a:r>
          </a:p>
        </p:txBody>
      </p:sp>
    </p:spTree>
    <p:extLst>
      <p:ext uri="{BB962C8B-B14F-4D97-AF65-F5344CB8AC3E}">
        <p14:creationId xmlns:p14="http://schemas.microsoft.com/office/powerpoint/2010/main" val="28665634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AA84F67-E985-6782-719A-B3A36C19B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sz="2800" dirty="0"/>
              <a:t>So where is the ML/DL part?</a:t>
            </a:r>
            <a:endParaRPr lang="zh-TW" altLang="en-US" sz="28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9FBFDBA-B52E-6B3C-4DF7-7C99625AA9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46960" y="1773505"/>
            <a:ext cx="7911737" cy="1729688"/>
          </a:xfrm>
        </p:spPr>
        <p:txBody>
          <a:bodyPr>
            <a:normAutofit/>
          </a:bodyPr>
          <a:lstStyle/>
          <a:p>
            <a:pPr marL="269875" indent="-182563">
              <a:lnSpc>
                <a:spcPct val="170000"/>
              </a:lnSpc>
              <a:buSzPct val="150000"/>
              <a:buFont typeface="Calibri" panose="020F0502020204030204" pitchFamily="34" charset="0"/>
              <a:buChar char="·"/>
            </a:pPr>
            <a:r>
              <a:rPr kumimoji="1" lang="en-US" altLang="zh-TW" sz="2000" dirty="0"/>
              <a:t>How glycosyltransferase affects the glycan structure </a:t>
            </a:r>
          </a:p>
          <a:p>
            <a:pPr marL="562483" lvl="1" indent="-182563">
              <a:buSzPct val="150000"/>
              <a:buFont typeface="Calibri" panose="020F0502020204030204" pitchFamily="34" charset="0"/>
              <a:buChar char="·"/>
            </a:pPr>
            <a:r>
              <a:rPr kumimoji="1" lang="en-US" altLang="zh-TW" sz="1800" dirty="0"/>
              <a:t>Which is difficult to optimize in the next 2 years</a:t>
            </a:r>
          </a:p>
          <a:p>
            <a:pPr marL="562800" lvl="2" indent="0">
              <a:buSzPct val="150000"/>
              <a:buNone/>
            </a:pPr>
            <a:r>
              <a:rPr kumimoji="1" lang="en-US" altLang="zh-TW" sz="1400" dirty="0"/>
              <a:t>(I think I’ll start to write paper before this part getting optimized)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1A61633-5476-55E4-B612-6E4210F123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27" b="-1"/>
          <a:stretch/>
        </p:blipFill>
        <p:spPr bwMode="auto">
          <a:xfrm>
            <a:off x="4787035" y="3222919"/>
            <a:ext cx="5548696" cy="3097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16A7BCFF-CD7F-000D-4132-32DEC7EAB32B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50998" y="2955954"/>
            <a:ext cx="4379094" cy="533931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1298AD15-D7EC-E920-1233-F4FDE76DC9F6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370387" y="3539338"/>
            <a:ext cx="2416649" cy="723667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BBFFB6FF-B921-6B4C-D328-3B5BE75E74F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rcRect r="14394" b="53035"/>
          <a:stretch/>
        </p:blipFill>
        <p:spPr>
          <a:xfrm>
            <a:off x="1447917" y="4234810"/>
            <a:ext cx="3290772" cy="276575"/>
          </a:xfrm>
          <a:prstGeom prst="rect">
            <a:avLst/>
          </a:prstGeom>
        </p:spPr>
      </p:pic>
      <p:grpSp>
        <p:nvGrpSpPr>
          <p:cNvPr id="17" name="群組 16">
            <a:extLst>
              <a:ext uri="{FF2B5EF4-FFF2-40B4-BE49-F238E27FC236}">
                <a16:creationId xmlns:a16="http://schemas.microsoft.com/office/drawing/2014/main" id="{6B3F689A-E186-DDA9-1F3B-BDD13682B616}"/>
              </a:ext>
            </a:extLst>
          </p:cNvPr>
          <p:cNvGrpSpPr/>
          <p:nvPr/>
        </p:nvGrpSpPr>
        <p:grpSpPr>
          <a:xfrm>
            <a:off x="8891752" y="0"/>
            <a:ext cx="1776248" cy="525518"/>
            <a:chOff x="7367752" y="0"/>
            <a:chExt cx="1776248" cy="525518"/>
          </a:xfrm>
          <a:solidFill>
            <a:schemeClr val="bg1">
              <a:lumMod val="85000"/>
            </a:schemeClr>
          </a:solidFill>
        </p:grpSpPr>
        <p:sp>
          <p:nvSpPr>
            <p:cNvPr id="18" name="五邊形 4">
              <a:extLst>
                <a:ext uri="{FF2B5EF4-FFF2-40B4-BE49-F238E27FC236}">
                  <a16:creationId xmlns:a16="http://schemas.microsoft.com/office/drawing/2014/main" id="{A17B2DC0-1FC1-23C8-C8D9-83F261D80C11}"/>
                </a:ext>
              </a:extLst>
            </p:cNvPr>
            <p:cNvSpPr/>
            <p:nvPr/>
          </p:nvSpPr>
          <p:spPr>
            <a:xfrm rot="10800000">
              <a:off x="7367752" y="0"/>
              <a:ext cx="1776248" cy="525518"/>
            </a:xfrm>
            <a:prstGeom prst="homePlat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9" name="文字方塊 18">
              <a:extLst>
                <a:ext uri="{FF2B5EF4-FFF2-40B4-BE49-F238E27FC236}">
                  <a16:creationId xmlns:a16="http://schemas.microsoft.com/office/drawing/2014/main" id="{FAEB7A5A-B504-B2DC-6E6E-D583E466DFE0}"/>
                </a:ext>
              </a:extLst>
            </p:cNvPr>
            <p:cNvSpPr txBox="1"/>
            <p:nvPr/>
          </p:nvSpPr>
          <p:spPr>
            <a:xfrm>
              <a:off x="7835798" y="83823"/>
              <a:ext cx="1189054" cy="369332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spAutoFit/>
            </a:bodyPr>
            <a:lstStyle/>
            <a:p>
              <a:r>
                <a:rPr kumimoji="1" lang="en-US" altLang="zh-TW" dirty="0"/>
                <a:t>Progress</a:t>
              </a:r>
              <a:endParaRPr kumimoji="1" lang="zh-TW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6010266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6A07485-79AE-7EA6-DEF1-1505FFB3E8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A686F7E-70BC-341D-B012-718B2075BD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EC4B7D1-00B2-8197-E6A9-4B01C06BC8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8886" y="1975927"/>
            <a:ext cx="5699760" cy="426316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929D4389-2A0C-FC1D-B01A-4A381D2B2E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5836" y="183885"/>
            <a:ext cx="8440328" cy="1600423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D13B6E00-246A-CFBC-1E50-FBC3E6EE95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8886" y="2452980"/>
            <a:ext cx="7543800" cy="3918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807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927D307-1A9B-CDE0-5776-E6B9612C98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D8868E7-E4C2-AB3A-E284-7CB5F9E8CE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4F76A9F-FAD5-D804-0DF7-3119470606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6961" y="2050039"/>
            <a:ext cx="6839905" cy="3877216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279D4C84-27F3-E325-24E8-BA2F70D0576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3202"/>
          <a:stretch/>
        </p:blipFill>
        <p:spPr>
          <a:xfrm>
            <a:off x="838200" y="275231"/>
            <a:ext cx="5489220" cy="1648550"/>
          </a:xfrm>
          <a:prstGeom prst="rect">
            <a:avLst/>
          </a:prstGeom>
        </p:spPr>
      </p:pic>
      <p:sp>
        <p:nvSpPr>
          <p:cNvPr id="10" name="箭號: 向下 9">
            <a:extLst>
              <a:ext uri="{FF2B5EF4-FFF2-40B4-BE49-F238E27FC236}">
                <a16:creationId xmlns:a16="http://schemas.microsoft.com/office/drawing/2014/main" id="{8DB93B5B-8949-92A4-8B0D-FAAAAA2B4DC0}"/>
              </a:ext>
            </a:extLst>
          </p:cNvPr>
          <p:cNvSpPr/>
          <p:nvPr/>
        </p:nvSpPr>
        <p:spPr>
          <a:xfrm rot="1871706">
            <a:off x="5568477" y="1702271"/>
            <a:ext cx="374468" cy="69553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A8A7E769-8811-0EB0-AA4A-A224C8442CF7}"/>
              </a:ext>
            </a:extLst>
          </p:cNvPr>
          <p:cNvSpPr/>
          <p:nvPr/>
        </p:nvSpPr>
        <p:spPr>
          <a:xfrm>
            <a:off x="5054773" y="2302556"/>
            <a:ext cx="499333" cy="17417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523627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6ED26ED-9C5F-27DA-F068-B865EA210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What is glycan?</a:t>
            </a:r>
            <a:endParaRPr kumimoji="1" lang="zh-TW" alt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D08ACC31-121D-BB86-F1D9-DB5FA996AAF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27" b="-1"/>
          <a:stretch/>
        </p:blipFill>
        <p:spPr bwMode="auto">
          <a:xfrm>
            <a:off x="1481349" y="1482852"/>
            <a:ext cx="7720707" cy="4300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40025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標題 1">
            <a:extLst>
              <a:ext uri="{FF2B5EF4-FFF2-40B4-BE49-F238E27FC236}">
                <a16:creationId xmlns:a16="http://schemas.microsoft.com/office/drawing/2014/main" id="{5C24BAE9-683F-DD28-67DB-F54369E70A59}"/>
              </a:ext>
            </a:extLst>
          </p:cNvPr>
          <p:cNvSpPr txBox="1">
            <a:spLocks/>
          </p:cNvSpPr>
          <p:nvPr/>
        </p:nvSpPr>
        <p:spPr>
          <a:xfrm>
            <a:off x="2274263" y="-252734"/>
            <a:ext cx="8178799" cy="11357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700" i="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j-cs"/>
              </a:defRPr>
            </a:lvl1pPr>
          </a:lstStyle>
          <a:p>
            <a:r>
              <a:rPr kumimoji="1" lang="en-US" altLang="zh-TW" sz="3100" dirty="0" err="1"/>
              <a:t>GlycoMSParser</a:t>
            </a:r>
            <a:endParaRPr kumimoji="1" lang="en-US" altLang="zh-TW" sz="3100" dirty="0"/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2D364E69-6BCB-D39B-9361-CA35EAF30681}"/>
              </a:ext>
            </a:extLst>
          </p:cNvPr>
          <p:cNvGrpSpPr/>
          <p:nvPr/>
        </p:nvGrpSpPr>
        <p:grpSpPr>
          <a:xfrm>
            <a:off x="1079977" y="1161809"/>
            <a:ext cx="10032046" cy="5696191"/>
            <a:chOff x="1574438" y="1922483"/>
            <a:chExt cx="9201887" cy="4815699"/>
          </a:xfrm>
        </p:grpSpPr>
        <p:grpSp>
          <p:nvGrpSpPr>
            <p:cNvPr id="246" name="群組 245">
              <a:extLst>
                <a:ext uri="{FF2B5EF4-FFF2-40B4-BE49-F238E27FC236}">
                  <a16:creationId xmlns:a16="http://schemas.microsoft.com/office/drawing/2014/main" id="{0F31DCEC-A4EC-7FCC-ED32-6FDEE7FB24FA}"/>
                </a:ext>
              </a:extLst>
            </p:cNvPr>
            <p:cNvGrpSpPr/>
            <p:nvPr/>
          </p:nvGrpSpPr>
          <p:grpSpPr>
            <a:xfrm>
              <a:off x="2174698" y="4113275"/>
              <a:ext cx="1354742" cy="542176"/>
              <a:chOff x="899611" y="3157912"/>
              <a:chExt cx="1354742" cy="542176"/>
            </a:xfrm>
          </p:grpSpPr>
          <p:grpSp>
            <p:nvGrpSpPr>
              <p:cNvPr id="350" name="群組 349">
                <a:extLst>
                  <a:ext uri="{FF2B5EF4-FFF2-40B4-BE49-F238E27FC236}">
                    <a16:creationId xmlns:a16="http://schemas.microsoft.com/office/drawing/2014/main" id="{20C9C117-5DDA-6076-35F7-3BE12B511B2B}"/>
                  </a:ext>
                </a:extLst>
              </p:cNvPr>
              <p:cNvGrpSpPr/>
              <p:nvPr/>
            </p:nvGrpSpPr>
            <p:grpSpPr>
              <a:xfrm>
                <a:off x="899611" y="3157912"/>
                <a:ext cx="289110" cy="542176"/>
                <a:chOff x="1025236" y="3389004"/>
                <a:chExt cx="591127" cy="1074273"/>
              </a:xfrm>
            </p:grpSpPr>
            <p:sp>
              <p:nvSpPr>
                <p:cNvPr id="352" name="箭號: 向下 351">
                  <a:extLst>
                    <a:ext uri="{FF2B5EF4-FFF2-40B4-BE49-F238E27FC236}">
                      <a16:creationId xmlns:a16="http://schemas.microsoft.com/office/drawing/2014/main" id="{EE3DF892-44F1-1F9B-C3BD-95BA9349B4FF}"/>
                    </a:ext>
                  </a:extLst>
                </p:cNvPr>
                <p:cNvSpPr/>
                <p:nvPr/>
              </p:nvSpPr>
              <p:spPr>
                <a:xfrm>
                  <a:off x="1025236" y="3884850"/>
                  <a:ext cx="591127" cy="578427"/>
                </a:xfrm>
                <a:prstGeom prst="downArrow">
                  <a:avLst>
                    <a:gd name="adj1" fmla="val 50000"/>
                    <a:gd name="adj2" fmla="val 56217"/>
                  </a:avLst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353" name="矩形 352">
                  <a:extLst>
                    <a:ext uri="{FF2B5EF4-FFF2-40B4-BE49-F238E27FC236}">
                      <a16:creationId xmlns:a16="http://schemas.microsoft.com/office/drawing/2014/main" id="{CE37CB6D-42D3-F77D-D1A4-4C025357FE2E}"/>
                    </a:ext>
                  </a:extLst>
                </p:cNvPr>
                <p:cNvSpPr/>
                <p:nvPr/>
              </p:nvSpPr>
              <p:spPr>
                <a:xfrm>
                  <a:off x="1174750" y="3517414"/>
                  <a:ext cx="295200" cy="85726"/>
                </a:xfrm>
                <a:prstGeom prst="rect">
                  <a:avLst/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354" name="矩形 353">
                  <a:extLst>
                    <a:ext uri="{FF2B5EF4-FFF2-40B4-BE49-F238E27FC236}">
                      <a16:creationId xmlns:a16="http://schemas.microsoft.com/office/drawing/2014/main" id="{CE1BAEB7-AF93-2FD8-BA0A-AF59753873E9}"/>
                    </a:ext>
                  </a:extLst>
                </p:cNvPr>
                <p:cNvSpPr/>
                <p:nvPr/>
              </p:nvSpPr>
              <p:spPr>
                <a:xfrm>
                  <a:off x="1174750" y="3389004"/>
                  <a:ext cx="295200" cy="69364"/>
                </a:xfrm>
                <a:prstGeom prst="rect">
                  <a:avLst/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355" name="矩形 354">
                  <a:extLst>
                    <a:ext uri="{FF2B5EF4-FFF2-40B4-BE49-F238E27FC236}">
                      <a16:creationId xmlns:a16="http://schemas.microsoft.com/office/drawing/2014/main" id="{06E3B7A0-2868-A487-55BB-CDC087172A71}"/>
                    </a:ext>
                  </a:extLst>
                </p:cNvPr>
                <p:cNvSpPr/>
                <p:nvPr/>
              </p:nvSpPr>
              <p:spPr>
                <a:xfrm>
                  <a:off x="1174750" y="3654911"/>
                  <a:ext cx="295200" cy="172794"/>
                </a:xfrm>
                <a:prstGeom prst="rect">
                  <a:avLst/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sp>
            <p:nvSpPr>
              <p:cNvPr id="351" name="流程圖: 替代程序 350">
                <a:extLst>
                  <a:ext uri="{FF2B5EF4-FFF2-40B4-BE49-F238E27FC236}">
                    <a16:creationId xmlns:a16="http://schemas.microsoft.com/office/drawing/2014/main" id="{9F086E31-D240-E414-2F3F-6FA0F2649DF2}"/>
                  </a:ext>
                </a:extLst>
              </p:cNvPr>
              <p:cNvSpPr/>
              <p:nvPr/>
            </p:nvSpPr>
            <p:spPr>
              <a:xfrm>
                <a:off x="1271373" y="3320763"/>
                <a:ext cx="982980" cy="248662"/>
              </a:xfrm>
              <a:prstGeom prst="flowChartAlternateProcess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  <a:reflection blurRad="6350" stA="50000" endA="300" endPos="38500" dist="50800" dir="5400000" sy="-100000" algn="bl" rotWithShape="0"/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200" dirty="0">
                    <a:solidFill>
                      <a:sysClr val="windowText" lastClr="000000"/>
                    </a:solidFill>
                  </a:rPr>
                  <a:t>Developing</a:t>
                </a:r>
                <a:endParaRPr lang="zh-TW" altLang="en-US" sz="1200" dirty="0">
                  <a:solidFill>
                    <a:sysClr val="windowText" lastClr="000000"/>
                  </a:solidFill>
                </a:endParaRPr>
              </a:p>
            </p:txBody>
          </p:sp>
        </p:grpSp>
        <p:grpSp>
          <p:nvGrpSpPr>
            <p:cNvPr id="247" name="群組 246">
              <a:extLst>
                <a:ext uri="{FF2B5EF4-FFF2-40B4-BE49-F238E27FC236}">
                  <a16:creationId xmlns:a16="http://schemas.microsoft.com/office/drawing/2014/main" id="{23A80C42-C7DF-F0CD-75DA-16B266785B0E}"/>
                </a:ext>
              </a:extLst>
            </p:cNvPr>
            <p:cNvGrpSpPr/>
            <p:nvPr/>
          </p:nvGrpSpPr>
          <p:grpSpPr>
            <a:xfrm>
              <a:off x="1801600" y="3317704"/>
              <a:ext cx="2152196" cy="799423"/>
              <a:chOff x="424874" y="2107676"/>
              <a:chExt cx="2514090" cy="933846"/>
            </a:xfrm>
          </p:grpSpPr>
          <p:pic>
            <p:nvPicPr>
              <p:cNvPr id="347" name="Picture 2" descr="PY Icon">
                <a:extLst>
                  <a:ext uri="{FF2B5EF4-FFF2-40B4-BE49-F238E27FC236}">
                    <a16:creationId xmlns:a16="http://schemas.microsoft.com/office/drawing/2014/main" id="{D04AF701-DC29-78A6-A021-6D85C2BDA98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2757" y="2115127"/>
                <a:ext cx="602818" cy="60281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48" name="文字方塊 347">
                <a:extLst>
                  <a:ext uri="{FF2B5EF4-FFF2-40B4-BE49-F238E27FC236}">
                    <a16:creationId xmlns:a16="http://schemas.microsoft.com/office/drawing/2014/main" id="{D1260AD3-0D32-1BC6-9CD3-8AF9966FF83D}"/>
                  </a:ext>
                </a:extLst>
              </p:cNvPr>
              <p:cNvSpPr txBox="1"/>
              <p:nvPr/>
            </p:nvSpPr>
            <p:spPr>
              <a:xfrm>
                <a:off x="424874" y="2717945"/>
                <a:ext cx="1514762" cy="3235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200" dirty="0"/>
                  <a:t>MSext_main.py</a:t>
                </a:r>
                <a:endParaRPr lang="zh-TW" altLang="en-US" sz="1200" dirty="0"/>
              </a:p>
            </p:txBody>
          </p:sp>
          <p:sp>
            <p:nvSpPr>
              <p:cNvPr id="349" name="文字方塊 348">
                <a:extLst>
                  <a:ext uri="{FF2B5EF4-FFF2-40B4-BE49-F238E27FC236}">
                    <a16:creationId xmlns:a16="http://schemas.microsoft.com/office/drawing/2014/main" id="{E02D086D-3793-4E30-DB83-54D1273707A8}"/>
                  </a:ext>
                </a:extLst>
              </p:cNvPr>
              <p:cNvSpPr txBox="1"/>
              <p:nvPr/>
            </p:nvSpPr>
            <p:spPr>
              <a:xfrm>
                <a:off x="1345574" y="2107676"/>
                <a:ext cx="1593390" cy="3235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TW" sz="1200" dirty="0"/>
                  <a:t>Main file</a:t>
                </a:r>
              </a:p>
            </p:txBody>
          </p:sp>
        </p:grpSp>
        <p:grpSp>
          <p:nvGrpSpPr>
            <p:cNvPr id="248" name="群組 247">
              <a:extLst>
                <a:ext uri="{FF2B5EF4-FFF2-40B4-BE49-F238E27FC236}">
                  <a16:creationId xmlns:a16="http://schemas.microsoft.com/office/drawing/2014/main" id="{902F17CD-1056-714A-D4FF-DFEE3DF81050}"/>
                </a:ext>
              </a:extLst>
            </p:cNvPr>
            <p:cNvGrpSpPr/>
            <p:nvPr/>
          </p:nvGrpSpPr>
          <p:grpSpPr>
            <a:xfrm>
              <a:off x="1779795" y="4745267"/>
              <a:ext cx="2152196" cy="799423"/>
              <a:chOff x="424874" y="2107676"/>
              <a:chExt cx="2514090" cy="933846"/>
            </a:xfrm>
          </p:grpSpPr>
          <p:pic>
            <p:nvPicPr>
              <p:cNvPr id="344" name="Picture 2" descr="PY Icon">
                <a:extLst>
                  <a:ext uri="{FF2B5EF4-FFF2-40B4-BE49-F238E27FC236}">
                    <a16:creationId xmlns:a16="http://schemas.microsoft.com/office/drawing/2014/main" id="{7EED34FA-FA69-3B7E-F2C8-5274C02A1AC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2757" y="2115127"/>
                <a:ext cx="602818" cy="60281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45" name="文字方塊 344">
                <a:extLst>
                  <a:ext uri="{FF2B5EF4-FFF2-40B4-BE49-F238E27FC236}">
                    <a16:creationId xmlns:a16="http://schemas.microsoft.com/office/drawing/2014/main" id="{BD886309-6288-4DEC-2BC2-5015C4ED2A0D}"/>
                  </a:ext>
                </a:extLst>
              </p:cNvPr>
              <p:cNvSpPr txBox="1"/>
              <p:nvPr/>
            </p:nvSpPr>
            <p:spPr>
              <a:xfrm>
                <a:off x="424874" y="2717945"/>
                <a:ext cx="1844268" cy="3235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200" dirty="0"/>
                  <a:t>MSext_main_GUI.py</a:t>
                </a:r>
                <a:endParaRPr lang="zh-TW" altLang="en-US" sz="1200" dirty="0"/>
              </a:p>
            </p:txBody>
          </p:sp>
          <p:sp>
            <p:nvSpPr>
              <p:cNvPr id="346" name="文字方塊 345">
                <a:extLst>
                  <a:ext uri="{FF2B5EF4-FFF2-40B4-BE49-F238E27FC236}">
                    <a16:creationId xmlns:a16="http://schemas.microsoft.com/office/drawing/2014/main" id="{F49EBB1A-5791-74D9-9679-743E4BF4EC6E}"/>
                  </a:ext>
                </a:extLst>
              </p:cNvPr>
              <p:cNvSpPr txBox="1"/>
              <p:nvPr/>
            </p:nvSpPr>
            <p:spPr>
              <a:xfrm>
                <a:off x="1345574" y="2107676"/>
                <a:ext cx="1593390" cy="5392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TW" sz="1200" dirty="0"/>
                  <a:t>GUI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TW" sz="1200" dirty="0"/>
                  <a:t>Use </a:t>
                </a:r>
                <a:r>
                  <a:rPr lang="en-US" altLang="zh-TW" sz="1200" dirty="0" err="1"/>
                  <a:t>Tkinter</a:t>
                </a:r>
                <a:r>
                  <a:rPr lang="en-US" altLang="zh-TW" sz="1200" dirty="0"/>
                  <a:t>*</a:t>
                </a:r>
              </a:p>
            </p:txBody>
          </p:sp>
        </p:grpSp>
        <p:grpSp>
          <p:nvGrpSpPr>
            <p:cNvPr id="249" name="群組 248">
              <a:extLst>
                <a:ext uri="{FF2B5EF4-FFF2-40B4-BE49-F238E27FC236}">
                  <a16:creationId xmlns:a16="http://schemas.microsoft.com/office/drawing/2014/main" id="{1FFC2E63-D984-9D39-7B9B-4D13FF84BFC5}"/>
                </a:ext>
              </a:extLst>
            </p:cNvPr>
            <p:cNvGrpSpPr/>
            <p:nvPr/>
          </p:nvGrpSpPr>
          <p:grpSpPr>
            <a:xfrm>
              <a:off x="4665577" y="3399141"/>
              <a:ext cx="2152196" cy="830997"/>
              <a:chOff x="424874" y="2107676"/>
              <a:chExt cx="2514090" cy="970729"/>
            </a:xfrm>
          </p:grpSpPr>
          <p:pic>
            <p:nvPicPr>
              <p:cNvPr id="341" name="Picture 2" descr="PY Icon">
                <a:extLst>
                  <a:ext uri="{FF2B5EF4-FFF2-40B4-BE49-F238E27FC236}">
                    <a16:creationId xmlns:a16="http://schemas.microsoft.com/office/drawing/2014/main" id="{0239B2DE-F6F3-BEC5-DBFA-965618C9BA4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2757" y="2115127"/>
                <a:ext cx="602818" cy="60281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42" name="文字方塊 341">
                <a:extLst>
                  <a:ext uri="{FF2B5EF4-FFF2-40B4-BE49-F238E27FC236}">
                    <a16:creationId xmlns:a16="http://schemas.microsoft.com/office/drawing/2014/main" id="{2D4985A4-EC75-BDE6-6704-57342EA4A3CC}"/>
                  </a:ext>
                </a:extLst>
              </p:cNvPr>
              <p:cNvSpPr txBox="1"/>
              <p:nvPr/>
            </p:nvSpPr>
            <p:spPr>
              <a:xfrm>
                <a:off x="424874" y="2717945"/>
                <a:ext cx="1514762" cy="3235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200" dirty="0"/>
                  <a:t>FilterMS2.py</a:t>
                </a:r>
                <a:endParaRPr lang="zh-TW" altLang="en-US" sz="1200" dirty="0"/>
              </a:p>
            </p:txBody>
          </p:sp>
          <p:sp>
            <p:nvSpPr>
              <p:cNvPr id="343" name="文字方塊 342">
                <a:extLst>
                  <a:ext uri="{FF2B5EF4-FFF2-40B4-BE49-F238E27FC236}">
                    <a16:creationId xmlns:a16="http://schemas.microsoft.com/office/drawing/2014/main" id="{26498F21-7EFF-24B1-B03D-84983A8C6CD9}"/>
                  </a:ext>
                </a:extLst>
              </p:cNvPr>
              <p:cNvSpPr txBox="1"/>
              <p:nvPr/>
            </p:nvSpPr>
            <p:spPr>
              <a:xfrm>
                <a:off x="1345574" y="2107676"/>
                <a:ext cx="1593390" cy="9707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TW" sz="1200" dirty="0"/>
                  <a:t>Find spectra with desired ion fragment  (user defined)</a:t>
                </a:r>
              </a:p>
            </p:txBody>
          </p:sp>
        </p:grpSp>
        <p:grpSp>
          <p:nvGrpSpPr>
            <p:cNvPr id="250" name="群組 249">
              <a:extLst>
                <a:ext uri="{FF2B5EF4-FFF2-40B4-BE49-F238E27FC236}">
                  <a16:creationId xmlns:a16="http://schemas.microsoft.com/office/drawing/2014/main" id="{126B7AC3-EBDD-CA3F-D3BA-DA0B53ACEB22}"/>
                </a:ext>
              </a:extLst>
            </p:cNvPr>
            <p:cNvGrpSpPr/>
            <p:nvPr/>
          </p:nvGrpSpPr>
          <p:grpSpPr>
            <a:xfrm>
              <a:off x="1800819" y="2063400"/>
              <a:ext cx="2601588" cy="738636"/>
              <a:chOff x="248177" y="764083"/>
              <a:chExt cx="3039048" cy="862837"/>
            </a:xfrm>
          </p:grpSpPr>
          <p:pic>
            <p:nvPicPr>
              <p:cNvPr id="338" name="圖片 337">
                <a:extLst>
                  <a:ext uri="{FF2B5EF4-FFF2-40B4-BE49-F238E27FC236}">
                    <a16:creationId xmlns:a16="http://schemas.microsoft.com/office/drawing/2014/main" id="{BFEAB114-866D-3A0D-53A7-FB473301E0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clrChange>
                  <a:clrFrom>
                    <a:srgbClr val="FFFFFE"/>
                  </a:clrFrom>
                  <a:clrTo>
                    <a:srgbClr val="FFFFFE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611340" y="764083"/>
                <a:ext cx="630942" cy="630942"/>
              </a:xfrm>
              <a:prstGeom prst="rect">
                <a:avLst/>
              </a:prstGeom>
            </p:spPr>
          </p:pic>
          <p:sp>
            <p:nvSpPr>
              <p:cNvPr id="339" name="文字方塊 338">
                <a:extLst>
                  <a:ext uri="{FF2B5EF4-FFF2-40B4-BE49-F238E27FC236}">
                    <a16:creationId xmlns:a16="http://schemas.microsoft.com/office/drawing/2014/main" id="{406970EE-D3E1-099F-3E04-13480C2D2440}"/>
                  </a:ext>
                </a:extLst>
              </p:cNvPr>
              <p:cNvSpPr txBox="1"/>
              <p:nvPr/>
            </p:nvSpPr>
            <p:spPr>
              <a:xfrm>
                <a:off x="248177" y="1303343"/>
                <a:ext cx="1514762" cy="3235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200" dirty="0" err="1"/>
                  <a:t>Filename.raw</a:t>
                </a:r>
                <a:endParaRPr lang="zh-TW" altLang="en-US" sz="1200" dirty="0"/>
              </a:p>
            </p:txBody>
          </p:sp>
          <p:sp>
            <p:nvSpPr>
              <p:cNvPr id="340" name="文字方塊 339">
                <a:extLst>
                  <a:ext uri="{FF2B5EF4-FFF2-40B4-BE49-F238E27FC236}">
                    <a16:creationId xmlns:a16="http://schemas.microsoft.com/office/drawing/2014/main" id="{55EB1F54-C72B-0570-9F36-12E3FFE17179}"/>
                  </a:ext>
                </a:extLst>
              </p:cNvPr>
              <p:cNvSpPr txBox="1"/>
              <p:nvPr/>
            </p:nvSpPr>
            <p:spPr>
              <a:xfrm>
                <a:off x="1150957" y="906319"/>
                <a:ext cx="2136268" cy="5392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TW" sz="1200" dirty="0"/>
                  <a:t>Spectra file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TW" sz="1200" dirty="0" err="1"/>
                  <a:t>ThermoFisher</a:t>
                </a:r>
                <a:r>
                  <a:rPr lang="en-US" altLang="zh-TW" sz="1200" dirty="0"/>
                  <a:t> RAW</a:t>
                </a:r>
              </a:p>
            </p:txBody>
          </p:sp>
        </p:grpSp>
        <p:grpSp>
          <p:nvGrpSpPr>
            <p:cNvPr id="251" name="群組 250">
              <a:extLst>
                <a:ext uri="{FF2B5EF4-FFF2-40B4-BE49-F238E27FC236}">
                  <a16:creationId xmlns:a16="http://schemas.microsoft.com/office/drawing/2014/main" id="{80B49C88-03A0-7D56-9B5C-0F203E7F9CFC}"/>
                </a:ext>
              </a:extLst>
            </p:cNvPr>
            <p:cNvGrpSpPr/>
            <p:nvPr/>
          </p:nvGrpSpPr>
          <p:grpSpPr>
            <a:xfrm>
              <a:off x="4564396" y="1949221"/>
              <a:ext cx="2533772" cy="1465052"/>
              <a:chOff x="2692437" y="1048334"/>
              <a:chExt cx="2533772" cy="1465052"/>
            </a:xfrm>
          </p:grpSpPr>
          <p:grpSp>
            <p:nvGrpSpPr>
              <p:cNvPr id="331" name="群組 330">
                <a:extLst>
                  <a:ext uri="{FF2B5EF4-FFF2-40B4-BE49-F238E27FC236}">
                    <a16:creationId xmlns:a16="http://schemas.microsoft.com/office/drawing/2014/main" id="{1B4EFFF3-B3BD-2B76-13AD-DF33DDB0B141}"/>
                  </a:ext>
                </a:extLst>
              </p:cNvPr>
              <p:cNvGrpSpPr/>
              <p:nvPr/>
            </p:nvGrpSpPr>
            <p:grpSpPr>
              <a:xfrm>
                <a:off x="2692437" y="1048334"/>
                <a:ext cx="2533772" cy="1465052"/>
                <a:chOff x="424874" y="1841945"/>
                <a:chExt cx="2959829" cy="1711403"/>
              </a:xfrm>
            </p:grpSpPr>
            <p:pic>
              <p:nvPicPr>
                <p:cNvPr id="333" name="Picture 2" descr="PY Icon">
                  <a:extLst>
                    <a:ext uri="{FF2B5EF4-FFF2-40B4-BE49-F238E27FC236}">
                      <a16:creationId xmlns:a16="http://schemas.microsoft.com/office/drawing/2014/main" id="{40BA9AD7-DE83-7411-CE98-3CBEBE9AFFA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2757" y="2115127"/>
                  <a:ext cx="602818" cy="60281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34" name="文字方塊 333">
                  <a:extLst>
                    <a:ext uri="{FF2B5EF4-FFF2-40B4-BE49-F238E27FC236}">
                      <a16:creationId xmlns:a16="http://schemas.microsoft.com/office/drawing/2014/main" id="{EB306267-CA7C-0E63-52C2-F159DC52C63D}"/>
                    </a:ext>
                  </a:extLst>
                </p:cNvPr>
                <p:cNvSpPr txBox="1"/>
                <p:nvPr/>
              </p:nvSpPr>
              <p:spPr>
                <a:xfrm>
                  <a:off x="424874" y="2717945"/>
                  <a:ext cx="1956391" cy="3235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TW" sz="1200" dirty="0"/>
                    <a:t>trytolistoutheaders.py</a:t>
                  </a:r>
                  <a:endParaRPr lang="zh-TW" altLang="en-US" sz="1200" dirty="0"/>
                </a:p>
              </p:txBody>
            </p:sp>
            <p:sp>
              <p:nvSpPr>
                <p:cNvPr id="335" name="文字方塊 334">
                  <a:extLst>
                    <a:ext uri="{FF2B5EF4-FFF2-40B4-BE49-F238E27FC236}">
                      <a16:creationId xmlns:a16="http://schemas.microsoft.com/office/drawing/2014/main" id="{886BF926-EE9E-5332-8DCE-E9D56E94F59F}"/>
                    </a:ext>
                  </a:extLst>
                </p:cNvPr>
                <p:cNvSpPr txBox="1"/>
                <p:nvPr/>
              </p:nvSpPr>
              <p:spPr>
                <a:xfrm>
                  <a:off x="1375431" y="1841945"/>
                  <a:ext cx="2009272" cy="9707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US" altLang="zh-TW" sz="1200" dirty="0"/>
                    <a:t>Extract certain info</a:t>
                  </a:r>
                  <a:br>
                    <a:rPr lang="en-US" altLang="zh-TW" sz="1200" dirty="0"/>
                  </a:br>
                  <a:r>
                    <a:rPr lang="en-US" altLang="zh-TW" sz="1200" dirty="0"/>
                    <a:t>from RAW file</a:t>
                  </a: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US" altLang="zh-TW" sz="1200" dirty="0"/>
                    <a:t>Support other formats in future</a:t>
                  </a:r>
                </a:p>
              </p:txBody>
            </p:sp>
            <p:sp>
              <p:nvSpPr>
                <p:cNvPr id="336" name="文字方塊 335">
                  <a:extLst>
                    <a:ext uri="{FF2B5EF4-FFF2-40B4-BE49-F238E27FC236}">
                      <a16:creationId xmlns:a16="http://schemas.microsoft.com/office/drawing/2014/main" id="{F1D089B4-7E35-5131-9425-6B8B7B0FFC74}"/>
                    </a:ext>
                  </a:extLst>
                </p:cNvPr>
                <p:cNvSpPr txBox="1"/>
                <p:nvPr/>
              </p:nvSpPr>
              <p:spPr>
                <a:xfrm>
                  <a:off x="424874" y="3229771"/>
                  <a:ext cx="1956391" cy="3235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TW" sz="1200" dirty="0"/>
                    <a:t>RAWheaderextractor.py</a:t>
                  </a:r>
                  <a:endParaRPr lang="zh-TW" altLang="en-US" sz="1200" dirty="0"/>
                </a:p>
              </p:txBody>
            </p:sp>
            <p:sp>
              <p:nvSpPr>
                <p:cNvPr id="337" name="文字方塊 336">
                  <a:extLst>
                    <a:ext uri="{FF2B5EF4-FFF2-40B4-BE49-F238E27FC236}">
                      <a16:creationId xmlns:a16="http://schemas.microsoft.com/office/drawing/2014/main" id="{DA873BA8-7B2C-EAC6-39F3-101BAC917E8B}"/>
                    </a:ext>
                  </a:extLst>
                </p:cNvPr>
                <p:cNvSpPr txBox="1"/>
                <p:nvPr/>
              </p:nvSpPr>
              <p:spPr>
                <a:xfrm>
                  <a:off x="1261597" y="2973857"/>
                  <a:ext cx="2093248" cy="30560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TW" sz="1100" dirty="0">
                      <a:solidFill>
                        <a:schemeClr val="accent1"/>
                      </a:solidFill>
                    </a:rPr>
                    <a:t>Rename when complete</a:t>
                  </a:r>
                  <a:endParaRPr lang="zh-TW" altLang="en-US" sz="1100" dirty="0">
                    <a:solidFill>
                      <a:schemeClr val="accent1"/>
                    </a:solidFill>
                  </a:endParaRPr>
                </a:p>
              </p:txBody>
            </p:sp>
          </p:grpSp>
          <p:cxnSp>
            <p:nvCxnSpPr>
              <p:cNvPr id="332" name="直線單箭頭接點 331">
                <a:extLst>
                  <a:ext uri="{FF2B5EF4-FFF2-40B4-BE49-F238E27FC236}">
                    <a16:creationId xmlns:a16="http://schemas.microsoft.com/office/drawing/2014/main" id="{1F99EBC5-C5ED-957F-B627-0DFB5B25394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08845" y="2075236"/>
                <a:ext cx="0" cy="16115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52" name="箭號: 向右 251">
              <a:extLst>
                <a:ext uri="{FF2B5EF4-FFF2-40B4-BE49-F238E27FC236}">
                  <a16:creationId xmlns:a16="http://schemas.microsoft.com/office/drawing/2014/main" id="{F9E81347-695A-23C5-75B5-2EAE85994CC9}"/>
                </a:ext>
              </a:extLst>
            </p:cNvPr>
            <p:cNvSpPr/>
            <p:nvPr/>
          </p:nvSpPr>
          <p:spPr>
            <a:xfrm rot="19860697">
              <a:off x="3420405" y="2883540"/>
              <a:ext cx="1187861" cy="281858"/>
            </a:xfrm>
            <a:prstGeom prst="rightArrow">
              <a:avLst>
                <a:gd name="adj1" fmla="val 50000"/>
                <a:gd name="adj2" fmla="val 100828"/>
              </a:avLst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3" name="箭號: 向右 252">
              <a:extLst>
                <a:ext uri="{FF2B5EF4-FFF2-40B4-BE49-F238E27FC236}">
                  <a16:creationId xmlns:a16="http://schemas.microsoft.com/office/drawing/2014/main" id="{9C527D09-E643-637C-272C-F823B8211A1F}"/>
                </a:ext>
              </a:extLst>
            </p:cNvPr>
            <p:cNvSpPr/>
            <p:nvPr/>
          </p:nvSpPr>
          <p:spPr>
            <a:xfrm>
              <a:off x="6994154" y="2154714"/>
              <a:ext cx="918704" cy="281858"/>
            </a:xfrm>
            <a:prstGeom prst="rightArrow">
              <a:avLst>
                <a:gd name="adj1" fmla="val 50000"/>
                <a:gd name="adj2" fmla="val 100828"/>
              </a:avLst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254" name="群組 253">
              <a:extLst>
                <a:ext uri="{FF2B5EF4-FFF2-40B4-BE49-F238E27FC236}">
                  <a16:creationId xmlns:a16="http://schemas.microsoft.com/office/drawing/2014/main" id="{02F70C43-512D-1106-4931-67D761D049B2}"/>
                </a:ext>
              </a:extLst>
            </p:cNvPr>
            <p:cNvGrpSpPr/>
            <p:nvPr/>
          </p:nvGrpSpPr>
          <p:grpSpPr>
            <a:xfrm>
              <a:off x="8068985" y="1922483"/>
              <a:ext cx="2108449" cy="822697"/>
              <a:chOff x="6913104" y="1471756"/>
              <a:chExt cx="2108449" cy="822697"/>
            </a:xfrm>
          </p:grpSpPr>
          <p:grpSp>
            <p:nvGrpSpPr>
              <p:cNvPr id="321" name="群組 320">
                <a:extLst>
                  <a:ext uri="{FF2B5EF4-FFF2-40B4-BE49-F238E27FC236}">
                    <a16:creationId xmlns:a16="http://schemas.microsoft.com/office/drawing/2014/main" id="{BC4DF07C-B9F3-A850-A840-E0C63363F910}"/>
                  </a:ext>
                </a:extLst>
              </p:cNvPr>
              <p:cNvGrpSpPr/>
              <p:nvPr/>
            </p:nvGrpSpPr>
            <p:grpSpPr>
              <a:xfrm>
                <a:off x="7135085" y="1566213"/>
                <a:ext cx="530147" cy="461665"/>
                <a:chOff x="1524000" y="1722120"/>
                <a:chExt cx="655320" cy="590550"/>
              </a:xfrm>
            </p:grpSpPr>
            <p:sp>
              <p:nvSpPr>
                <p:cNvPr id="324" name="矩形 323">
                  <a:extLst>
                    <a:ext uri="{FF2B5EF4-FFF2-40B4-BE49-F238E27FC236}">
                      <a16:creationId xmlns:a16="http://schemas.microsoft.com/office/drawing/2014/main" id="{CA4B93C1-0ECF-6D8C-ED32-1B71C6F69208}"/>
                    </a:ext>
                  </a:extLst>
                </p:cNvPr>
                <p:cNvSpPr/>
                <p:nvPr/>
              </p:nvSpPr>
              <p:spPr>
                <a:xfrm>
                  <a:off x="1524000" y="1885950"/>
                  <a:ext cx="655320" cy="426720"/>
                </a:xfrm>
                <a:prstGeom prst="rect">
                  <a:avLst/>
                </a:prstGeom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200"/>
                </a:p>
              </p:txBody>
            </p:sp>
            <p:sp>
              <p:nvSpPr>
                <p:cNvPr id="325" name="流程圖: 多重文件 324">
                  <a:extLst>
                    <a:ext uri="{FF2B5EF4-FFF2-40B4-BE49-F238E27FC236}">
                      <a16:creationId xmlns:a16="http://schemas.microsoft.com/office/drawing/2014/main" id="{FE473522-B600-1921-85AD-1F7B5BEC9063}"/>
                    </a:ext>
                  </a:extLst>
                </p:cNvPr>
                <p:cNvSpPr/>
                <p:nvPr/>
              </p:nvSpPr>
              <p:spPr>
                <a:xfrm>
                  <a:off x="1524000" y="1722120"/>
                  <a:ext cx="655320" cy="266700"/>
                </a:xfrm>
                <a:prstGeom prst="flowChartMultidocument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1100" dirty="0"/>
                    <a:t>csv</a:t>
                  </a:r>
                  <a:endParaRPr lang="zh-TW" altLang="en-US" sz="1100" dirty="0"/>
                </a:p>
              </p:txBody>
            </p:sp>
            <p:cxnSp>
              <p:nvCxnSpPr>
                <p:cNvPr id="326" name="直線接點 325">
                  <a:extLst>
                    <a:ext uri="{FF2B5EF4-FFF2-40B4-BE49-F238E27FC236}">
                      <a16:creationId xmlns:a16="http://schemas.microsoft.com/office/drawing/2014/main" id="{57BF4EFD-D375-CC3C-14CF-15AB4432223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573847" y="2051685"/>
                  <a:ext cx="477203" cy="0"/>
                </a:xfrm>
                <a:prstGeom prst="line">
                  <a:avLst/>
                </a:prstGeom>
                <a:ln w="9525" cmpd="sng">
                  <a:solidFill>
                    <a:schemeClr val="tx1"/>
                  </a:solidFill>
                  <a:prstDash val="dash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7" name="直線接點 326">
                  <a:extLst>
                    <a:ext uri="{FF2B5EF4-FFF2-40B4-BE49-F238E27FC236}">
                      <a16:creationId xmlns:a16="http://schemas.microsoft.com/office/drawing/2014/main" id="{A7315340-BFC3-BC3D-4280-77FB10F83F6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573847" y="2099310"/>
                  <a:ext cx="477203" cy="0"/>
                </a:xfrm>
                <a:prstGeom prst="line">
                  <a:avLst/>
                </a:prstGeom>
                <a:ln w="9525" cmpd="sng">
                  <a:solidFill>
                    <a:schemeClr val="tx1"/>
                  </a:solidFill>
                  <a:prstDash val="dash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8" name="直線接點 327">
                  <a:extLst>
                    <a:ext uri="{FF2B5EF4-FFF2-40B4-BE49-F238E27FC236}">
                      <a16:creationId xmlns:a16="http://schemas.microsoft.com/office/drawing/2014/main" id="{2245DB7E-5F05-DBC1-9984-123590B4E14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573847" y="2146935"/>
                  <a:ext cx="477203" cy="0"/>
                </a:xfrm>
                <a:prstGeom prst="line">
                  <a:avLst/>
                </a:prstGeom>
                <a:ln w="9525" cmpd="sng">
                  <a:solidFill>
                    <a:schemeClr val="tx1"/>
                  </a:solidFill>
                  <a:prstDash val="dash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9" name="直線接點 328">
                  <a:extLst>
                    <a:ext uri="{FF2B5EF4-FFF2-40B4-BE49-F238E27FC236}">
                      <a16:creationId xmlns:a16="http://schemas.microsoft.com/office/drawing/2014/main" id="{322657A6-43D6-9EF3-8D5D-DD12C394E29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573847" y="2188210"/>
                  <a:ext cx="477203" cy="0"/>
                </a:xfrm>
                <a:prstGeom prst="line">
                  <a:avLst/>
                </a:prstGeom>
                <a:ln w="9525" cmpd="sng">
                  <a:solidFill>
                    <a:schemeClr val="tx1"/>
                  </a:solidFill>
                  <a:prstDash val="dash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0" name="直線接點 329">
                  <a:extLst>
                    <a:ext uri="{FF2B5EF4-FFF2-40B4-BE49-F238E27FC236}">
                      <a16:creationId xmlns:a16="http://schemas.microsoft.com/office/drawing/2014/main" id="{3D6A4C03-6D7A-AA32-D395-700DD9C5CFC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573847" y="2239010"/>
                  <a:ext cx="477203" cy="0"/>
                </a:xfrm>
                <a:prstGeom prst="line">
                  <a:avLst/>
                </a:prstGeom>
                <a:ln w="9525" cmpd="sng">
                  <a:solidFill>
                    <a:schemeClr val="tx1"/>
                  </a:solidFill>
                  <a:prstDash val="dash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22" name="文字方塊 321">
                <a:extLst>
                  <a:ext uri="{FF2B5EF4-FFF2-40B4-BE49-F238E27FC236}">
                    <a16:creationId xmlns:a16="http://schemas.microsoft.com/office/drawing/2014/main" id="{E9239CEB-6259-48F3-D306-055F352D3568}"/>
                  </a:ext>
                </a:extLst>
              </p:cNvPr>
              <p:cNvSpPr txBox="1"/>
              <p:nvPr/>
            </p:nvSpPr>
            <p:spPr>
              <a:xfrm>
                <a:off x="6913104" y="2017453"/>
                <a:ext cx="1296718" cy="277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200" dirty="0"/>
                  <a:t>Rawoutput.csv</a:t>
                </a:r>
                <a:endParaRPr lang="zh-TW" altLang="en-US" sz="1200" dirty="0"/>
              </a:p>
            </p:txBody>
          </p:sp>
          <p:sp>
            <p:nvSpPr>
              <p:cNvPr id="323" name="文字方塊 322">
                <a:extLst>
                  <a:ext uri="{FF2B5EF4-FFF2-40B4-BE49-F238E27FC236}">
                    <a16:creationId xmlns:a16="http://schemas.microsoft.com/office/drawing/2014/main" id="{4CA9E15B-AD25-B881-864B-55314E8059C5}"/>
                  </a:ext>
                </a:extLst>
              </p:cNvPr>
              <p:cNvSpPr txBox="1"/>
              <p:nvPr/>
            </p:nvSpPr>
            <p:spPr>
              <a:xfrm>
                <a:off x="7657526" y="1471756"/>
                <a:ext cx="136402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TW" sz="1200" dirty="0" err="1"/>
                  <a:t>Unlabelled</a:t>
                </a:r>
                <a:endParaRPr lang="en-US" altLang="zh-TW" sz="12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TW" sz="1200" dirty="0"/>
                  <a:t>Need further processing</a:t>
                </a:r>
              </a:p>
            </p:txBody>
          </p:sp>
        </p:grpSp>
        <p:sp>
          <p:nvSpPr>
            <p:cNvPr id="256" name="箭號: 向右 255">
              <a:extLst>
                <a:ext uri="{FF2B5EF4-FFF2-40B4-BE49-F238E27FC236}">
                  <a16:creationId xmlns:a16="http://schemas.microsoft.com/office/drawing/2014/main" id="{4A29A502-0B59-2576-8F8E-44547D4D65F3}"/>
                </a:ext>
              </a:extLst>
            </p:cNvPr>
            <p:cNvSpPr/>
            <p:nvPr/>
          </p:nvSpPr>
          <p:spPr>
            <a:xfrm>
              <a:off x="3529440" y="3770409"/>
              <a:ext cx="1247808" cy="281858"/>
            </a:xfrm>
            <a:prstGeom prst="rightArrow">
              <a:avLst>
                <a:gd name="adj1" fmla="val 50000"/>
                <a:gd name="adj2" fmla="val 100828"/>
              </a:avLst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8" name="箭號: 向右 257">
              <a:extLst>
                <a:ext uri="{FF2B5EF4-FFF2-40B4-BE49-F238E27FC236}">
                  <a16:creationId xmlns:a16="http://schemas.microsoft.com/office/drawing/2014/main" id="{07097CCD-4C35-7C7D-8A78-6842EAC9FE38}"/>
                </a:ext>
              </a:extLst>
            </p:cNvPr>
            <p:cNvSpPr/>
            <p:nvPr/>
          </p:nvSpPr>
          <p:spPr>
            <a:xfrm rot="1720007">
              <a:off x="3495926" y="4317125"/>
              <a:ext cx="720420" cy="281858"/>
            </a:xfrm>
            <a:prstGeom prst="rightArrow">
              <a:avLst>
                <a:gd name="adj1" fmla="val 50000"/>
                <a:gd name="adj2" fmla="val 100828"/>
              </a:avLst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260" name="群組 259">
              <a:extLst>
                <a:ext uri="{FF2B5EF4-FFF2-40B4-BE49-F238E27FC236}">
                  <a16:creationId xmlns:a16="http://schemas.microsoft.com/office/drawing/2014/main" id="{8E45DA57-3245-9C7C-3150-CFD8402A041B}"/>
                </a:ext>
              </a:extLst>
            </p:cNvPr>
            <p:cNvGrpSpPr/>
            <p:nvPr/>
          </p:nvGrpSpPr>
          <p:grpSpPr>
            <a:xfrm>
              <a:off x="6525175" y="3165586"/>
              <a:ext cx="2008757" cy="1035191"/>
              <a:chOff x="-84815" y="1832260"/>
              <a:chExt cx="2346531" cy="1209260"/>
            </a:xfrm>
          </p:grpSpPr>
          <p:pic>
            <p:nvPicPr>
              <p:cNvPr id="318" name="Picture 2" descr="PY Icon">
                <a:extLst>
                  <a:ext uri="{FF2B5EF4-FFF2-40B4-BE49-F238E27FC236}">
                    <a16:creationId xmlns:a16="http://schemas.microsoft.com/office/drawing/2014/main" id="{25351E48-1751-07D8-45F5-0DB5EF3AC9B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2757" y="2115127"/>
                <a:ext cx="602818" cy="60281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19" name="文字方塊 318">
                <a:extLst>
                  <a:ext uri="{FF2B5EF4-FFF2-40B4-BE49-F238E27FC236}">
                    <a16:creationId xmlns:a16="http://schemas.microsoft.com/office/drawing/2014/main" id="{B0851D41-36E6-043A-30C0-CCC4DAC6D8AE}"/>
                  </a:ext>
                </a:extLst>
              </p:cNvPr>
              <p:cNvSpPr txBox="1"/>
              <p:nvPr/>
            </p:nvSpPr>
            <p:spPr>
              <a:xfrm>
                <a:off x="164096" y="2717944"/>
                <a:ext cx="1689431" cy="3235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200" dirty="0"/>
                  <a:t>comparepeaklist.py</a:t>
                </a:r>
                <a:endParaRPr lang="zh-TW" altLang="en-US" sz="1200" dirty="0"/>
              </a:p>
            </p:txBody>
          </p:sp>
          <p:sp>
            <p:nvSpPr>
              <p:cNvPr id="320" name="文字方塊 319">
                <a:extLst>
                  <a:ext uri="{FF2B5EF4-FFF2-40B4-BE49-F238E27FC236}">
                    <a16:creationId xmlns:a16="http://schemas.microsoft.com/office/drawing/2014/main" id="{D3BA26D7-50B7-4FDD-26FC-31293FE6B023}"/>
                  </a:ext>
                </a:extLst>
              </p:cNvPr>
              <p:cNvSpPr txBox="1"/>
              <p:nvPr/>
            </p:nvSpPr>
            <p:spPr>
              <a:xfrm>
                <a:off x="-84815" y="1832260"/>
                <a:ext cx="2346531" cy="3235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TW" sz="1200" dirty="0"/>
                  <a:t>Peak searching module</a:t>
                </a:r>
              </a:p>
            </p:txBody>
          </p:sp>
        </p:grpSp>
        <p:sp>
          <p:nvSpPr>
            <p:cNvPr id="262" name="箭號: 向右 261">
              <a:extLst>
                <a:ext uri="{FF2B5EF4-FFF2-40B4-BE49-F238E27FC236}">
                  <a16:creationId xmlns:a16="http://schemas.microsoft.com/office/drawing/2014/main" id="{DD21B6F4-3366-7A17-3E18-96FF8C2048C6}"/>
                </a:ext>
              </a:extLst>
            </p:cNvPr>
            <p:cNvSpPr/>
            <p:nvPr/>
          </p:nvSpPr>
          <p:spPr>
            <a:xfrm rot="5400000">
              <a:off x="2126796" y="2907980"/>
              <a:ext cx="362904" cy="281858"/>
            </a:xfrm>
            <a:prstGeom prst="rightArrow">
              <a:avLst>
                <a:gd name="adj1" fmla="val 50000"/>
                <a:gd name="adj2" fmla="val 62979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3" name="文字方塊 262">
              <a:extLst>
                <a:ext uri="{FF2B5EF4-FFF2-40B4-BE49-F238E27FC236}">
                  <a16:creationId xmlns:a16="http://schemas.microsoft.com/office/drawing/2014/main" id="{833C2A8A-AF95-3A7D-764A-5D12C4B2D138}"/>
                </a:ext>
              </a:extLst>
            </p:cNvPr>
            <p:cNvSpPr txBox="1"/>
            <p:nvPr/>
          </p:nvSpPr>
          <p:spPr>
            <a:xfrm>
              <a:off x="1600201" y="1970685"/>
              <a:ext cx="1296718" cy="277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200" b="1" dirty="0"/>
                <a:t>INPUT</a:t>
              </a:r>
              <a:endParaRPr lang="zh-TW" altLang="en-US" sz="1200" b="1" dirty="0"/>
            </a:p>
          </p:txBody>
        </p:sp>
        <p:grpSp>
          <p:nvGrpSpPr>
            <p:cNvPr id="264" name="群組 263">
              <a:extLst>
                <a:ext uri="{FF2B5EF4-FFF2-40B4-BE49-F238E27FC236}">
                  <a16:creationId xmlns:a16="http://schemas.microsoft.com/office/drawing/2014/main" id="{8C1C92E5-04B2-F433-37EB-E36FE0736DD3}"/>
                </a:ext>
              </a:extLst>
            </p:cNvPr>
            <p:cNvGrpSpPr/>
            <p:nvPr/>
          </p:nvGrpSpPr>
          <p:grpSpPr>
            <a:xfrm>
              <a:off x="5269497" y="4395702"/>
              <a:ext cx="2674078" cy="981288"/>
              <a:chOff x="244473" y="2109752"/>
              <a:chExt cx="3123727" cy="1146293"/>
            </a:xfrm>
          </p:grpSpPr>
          <p:pic>
            <p:nvPicPr>
              <p:cNvPr id="315" name="Picture 2" descr="PY Icon">
                <a:extLst>
                  <a:ext uri="{FF2B5EF4-FFF2-40B4-BE49-F238E27FC236}">
                    <a16:creationId xmlns:a16="http://schemas.microsoft.com/office/drawing/2014/main" id="{76E2D68D-6F7B-CE28-EB56-4C730A92098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2757" y="2115127"/>
                <a:ext cx="602818" cy="60281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16" name="文字方塊 315">
                <a:extLst>
                  <a:ext uri="{FF2B5EF4-FFF2-40B4-BE49-F238E27FC236}">
                    <a16:creationId xmlns:a16="http://schemas.microsoft.com/office/drawing/2014/main" id="{2A642420-539F-B30E-03D2-747B71DC7D0B}"/>
                  </a:ext>
                </a:extLst>
              </p:cNvPr>
              <p:cNvSpPr txBox="1"/>
              <p:nvPr/>
            </p:nvSpPr>
            <p:spPr>
              <a:xfrm>
                <a:off x="244473" y="2716750"/>
                <a:ext cx="1895516" cy="5392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200" dirty="0"/>
                  <a:t>filterresultreader.py</a:t>
                </a:r>
              </a:p>
              <a:p>
                <a:r>
                  <a:rPr lang="en-US" altLang="zh-TW" sz="1200" dirty="0"/>
                  <a:t>annotationhelper.py</a:t>
                </a:r>
              </a:p>
            </p:txBody>
          </p:sp>
          <p:sp>
            <p:nvSpPr>
              <p:cNvPr id="317" name="文字方塊 316">
                <a:extLst>
                  <a:ext uri="{FF2B5EF4-FFF2-40B4-BE49-F238E27FC236}">
                    <a16:creationId xmlns:a16="http://schemas.microsoft.com/office/drawing/2014/main" id="{321AB728-50C0-4CB5-5C10-E432F51E1A6A}"/>
                  </a:ext>
                </a:extLst>
              </p:cNvPr>
              <p:cNvSpPr txBox="1"/>
              <p:nvPr/>
            </p:nvSpPr>
            <p:spPr>
              <a:xfrm>
                <a:off x="1274777" y="2109752"/>
                <a:ext cx="2093423" cy="7550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TW" sz="1200" dirty="0"/>
                  <a:t>Search and output searched entries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TW" sz="1200" dirty="0"/>
                  <a:t>For further labelling</a:t>
                </a:r>
              </a:p>
            </p:txBody>
          </p:sp>
        </p:grpSp>
        <p:grpSp>
          <p:nvGrpSpPr>
            <p:cNvPr id="267" name="群組 266">
              <a:extLst>
                <a:ext uri="{FF2B5EF4-FFF2-40B4-BE49-F238E27FC236}">
                  <a16:creationId xmlns:a16="http://schemas.microsoft.com/office/drawing/2014/main" id="{D889D232-382C-111D-BFD3-4899BB34DF15}"/>
                </a:ext>
              </a:extLst>
            </p:cNvPr>
            <p:cNvGrpSpPr/>
            <p:nvPr/>
          </p:nvGrpSpPr>
          <p:grpSpPr>
            <a:xfrm rot="5400000">
              <a:off x="5168169" y="4431155"/>
              <a:ext cx="289110" cy="430169"/>
              <a:chOff x="1025236" y="3389004"/>
              <a:chExt cx="591127" cy="1074273"/>
            </a:xfrm>
          </p:grpSpPr>
          <p:sp>
            <p:nvSpPr>
              <p:cNvPr id="298" name="箭號: 向下 297">
                <a:extLst>
                  <a:ext uri="{FF2B5EF4-FFF2-40B4-BE49-F238E27FC236}">
                    <a16:creationId xmlns:a16="http://schemas.microsoft.com/office/drawing/2014/main" id="{D4FE807D-7556-E097-B1E5-5AFC4FF763DE}"/>
                  </a:ext>
                </a:extLst>
              </p:cNvPr>
              <p:cNvSpPr/>
              <p:nvPr/>
            </p:nvSpPr>
            <p:spPr>
              <a:xfrm>
                <a:off x="1025236" y="3884850"/>
                <a:ext cx="591127" cy="578427"/>
              </a:xfrm>
              <a:prstGeom prst="downArrow">
                <a:avLst>
                  <a:gd name="adj1" fmla="val 50000"/>
                  <a:gd name="adj2" fmla="val 56217"/>
                </a:avLst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99" name="矩形 298">
                <a:extLst>
                  <a:ext uri="{FF2B5EF4-FFF2-40B4-BE49-F238E27FC236}">
                    <a16:creationId xmlns:a16="http://schemas.microsoft.com/office/drawing/2014/main" id="{E0CEF397-095A-F472-ECF4-511E1FA0068B}"/>
                  </a:ext>
                </a:extLst>
              </p:cNvPr>
              <p:cNvSpPr/>
              <p:nvPr/>
            </p:nvSpPr>
            <p:spPr>
              <a:xfrm>
                <a:off x="1174750" y="3517414"/>
                <a:ext cx="295200" cy="85726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00" name="矩形 299">
                <a:extLst>
                  <a:ext uri="{FF2B5EF4-FFF2-40B4-BE49-F238E27FC236}">
                    <a16:creationId xmlns:a16="http://schemas.microsoft.com/office/drawing/2014/main" id="{887549B1-29B7-732F-60F8-0F572925B959}"/>
                  </a:ext>
                </a:extLst>
              </p:cNvPr>
              <p:cNvSpPr/>
              <p:nvPr/>
            </p:nvSpPr>
            <p:spPr>
              <a:xfrm>
                <a:off x="1174750" y="3389004"/>
                <a:ext cx="295200" cy="69364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01" name="矩形 300">
                <a:extLst>
                  <a:ext uri="{FF2B5EF4-FFF2-40B4-BE49-F238E27FC236}">
                    <a16:creationId xmlns:a16="http://schemas.microsoft.com/office/drawing/2014/main" id="{FA6073E8-2B7E-5F95-666D-3758D0E11BEE}"/>
                  </a:ext>
                </a:extLst>
              </p:cNvPr>
              <p:cNvSpPr/>
              <p:nvPr/>
            </p:nvSpPr>
            <p:spPr>
              <a:xfrm>
                <a:off x="1174750" y="3654911"/>
                <a:ext cx="295200" cy="172794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268" name="群組 267">
              <a:extLst>
                <a:ext uri="{FF2B5EF4-FFF2-40B4-BE49-F238E27FC236}">
                  <a16:creationId xmlns:a16="http://schemas.microsoft.com/office/drawing/2014/main" id="{66AE02DA-349D-78A4-FB7C-4D5F6E791F01}"/>
                </a:ext>
              </a:extLst>
            </p:cNvPr>
            <p:cNvGrpSpPr/>
            <p:nvPr/>
          </p:nvGrpSpPr>
          <p:grpSpPr>
            <a:xfrm>
              <a:off x="3974055" y="4286330"/>
              <a:ext cx="1552856" cy="793044"/>
              <a:chOff x="164096" y="2115127"/>
              <a:chExt cx="1813970" cy="926395"/>
            </a:xfrm>
          </p:grpSpPr>
          <p:pic>
            <p:nvPicPr>
              <p:cNvPr id="296" name="Picture 2" descr="PY Icon">
                <a:extLst>
                  <a:ext uri="{FF2B5EF4-FFF2-40B4-BE49-F238E27FC236}">
                    <a16:creationId xmlns:a16="http://schemas.microsoft.com/office/drawing/2014/main" id="{230F019E-97DE-2DA7-8682-30FFBB6B19A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2757" y="2115127"/>
                <a:ext cx="602818" cy="60281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97" name="文字方塊 296">
                <a:extLst>
                  <a:ext uri="{FF2B5EF4-FFF2-40B4-BE49-F238E27FC236}">
                    <a16:creationId xmlns:a16="http://schemas.microsoft.com/office/drawing/2014/main" id="{5E6D808E-5325-7734-76CB-B846288E69B7}"/>
                  </a:ext>
                </a:extLst>
              </p:cNvPr>
              <p:cNvSpPr txBox="1"/>
              <p:nvPr/>
            </p:nvSpPr>
            <p:spPr>
              <a:xfrm>
                <a:off x="164096" y="2717945"/>
                <a:ext cx="1813970" cy="3235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200" dirty="0"/>
                  <a:t>Annotationhelper.py</a:t>
                </a:r>
                <a:endParaRPr lang="zh-TW" altLang="en-US" sz="1200" dirty="0"/>
              </a:p>
            </p:txBody>
          </p:sp>
        </p:grpSp>
        <p:grpSp>
          <p:nvGrpSpPr>
            <p:cNvPr id="270" name="群組 269">
              <a:extLst>
                <a:ext uri="{FF2B5EF4-FFF2-40B4-BE49-F238E27FC236}">
                  <a16:creationId xmlns:a16="http://schemas.microsoft.com/office/drawing/2014/main" id="{51E700D9-2534-A514-41A5-2D120FCF1B2E}"/>
                </a:ext>
              </a:extLst>
            </p:cNvPr>
            <p:cNvGrpSpPr/>
            <p:nvPr/>
          </p:nvGrpSpPr>
          <p:grpSpPr>
            <a:xfrm>
              <a:off x="8402646" y="5454111"/>
              <a:ext cx="2108449" cy="822697"/>
              <a:chOff x="6913104" y="1471756"/>
              <a:chExt cx="2108449" cy="822697"/>
            </a:xfrm>
          </p:grpSpPr>
          <p:grpSp>
            <p:nvGrpSpPr>
              <p:cNvPr id="286" name="群組 285">
                <a:extLst>
                  <a:ext uri="{FF2B5EF4-FFF2-40B4-BE49-F238E27FC236}">
                    <a16:creationId xmlns:a16="http://schemas.microsoft.com/office/drawing/2014/main" id="{A48CC7D7-ACEA-8660-1AAD-BC5BF9963CDC}"/>
                  </a:ext>
                </a:extLst>
              </p:cNvPr>
              <p:cNvGrpSpPr/>
              <p:nvPr/>
            </p:nvGrpSpPr>
            <p:grpSpPr>
              <a:xfrm>
                <a:off x="7135085" y="1566213"/>
                <a:ext cx="530147" cy="461665"/>
                <a:chOff x="1524000" y="1722120"/>
                <a:chExt cx="655320" cy="590550"/>
              </a:xfrm>
            </p:grpSpPr>
            <p:sp>
              <p:nvSpPr>
                <p:cNvPr id="289" name="矩形 288">
                  <a:extLst>
                    <a:ext uri="{FF2B5EF4-FFF2-40B4-BE49-F238E27FC236}">
                      <a16:creationId xmlns:a16="http://schemas.microsoft.com/office/drawing/2014/main" id="{0C87A641-6D9D-FA74-72E7-C2C5FD12B2CC}"/>
                    </a:ext>
                  </a:extLst>
                </p:cNvPr>
                <p:cNvSpPr/>
                <p:nvPr/>
              </p:nvSpPr>
              <p:spPr>
                <a:xfrm>
                  <a:off x="1524000" y="1885950"/>
                  <a:ext cx="655320" cy="426720"/>
                </a:xfrm>
                <a:prstGeom prst="rect">
                  <a:avLst/>
                </a:prstGeom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200"/>
                </a:p>
              </p:txBody>
            </p:sp>
            <p:sp>
              <p:nvSpPr>
                <p:cNvPr id="290" name="流程圖: 多重文件 289">
                  <a:extLst>
                    <a:ext uri="{FF2B5EF4-FFF2-40B4-BE49-F238E27FC236}">
                      <a16:creationId xmlns:a16="http://schemas.microsoft.com/office/drawing/2014/main" id="{DB78690A-1AD6-BF67-8ECD-95BD8182B4E5}"/>
                    </a:ext>
                  </a:extLst>
                </p:cNvPr>
                <p:cNvSpPr/>
                <p:nvPr/>
              </p:nvSpPr>
              <p:spPr>
                <a:xfrm>
                  <a:off x="1524000" y="1722120"/>
                  <a:ext cx="655320" cy="266700"/>
                </a:xfrm>
                <a:prstGeom prst="flowChartMultidocument">
                  <a:avLst/>
                </a:prstGeom>
                <a:solidFill>
                  <a:srgbClr val="00B0F0"/>
                </a:solidFill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1100" dirty="0"/>
                    <a:t>csv</a:t>
                  </a:r>
                  <a:endParaRPr lang="zh-TW" altLang="en-US" sz="1100" dirty="0"/>
                </a:p>
              </p:txBody>
            </p:sp>
            <p:cxnSp>
              <p:nvCxnSpPr>
                <p:cNvPr id="291" name="直線接點 290">
                  <a:extLst>
                    <a:ext uri="{FF2B5EF4-FFF2-40B4-BE49-F238E27FC236}">
                      <a16:creationId xmlns:a16="http://schemas.microsoft.com/office/drawing/2014/main" id="{12D815CE-6DC6-8F52-F66B-A6983CC60D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573847" y="2051685"/>
                  <a:ext cx="477203" cy="0"/>
                </a:xfrm>
                <a:prstGeom prst="line">
                  <a:avLst/>
                </a:prstGeom>
                <a:ln w="9525" cmpd="sng">
                  <a:solidFill>
                    <a:schemeClr val="tx1"/>
                  </a:solidFill>
                  <a:prstDash val="dash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2" name="直線接點 291">
                  <a:extLst>
                    <a:ext uri="{FF2B5EF4-FFF2-40B4-BE49-F238E27FC236}">
                      <a16:creationId xmlns:a16="http://schemas.microsoft.com/office/drawing/2014/main" id="{D530FA22-0C68-2571-84DD-55C5FB1D822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573847" y="2099310"/>
                  <a:ext cx="477203" cy="0"/>
                </a:xfrm>
                <a:prstGeom prst="line">
                  <a:avLst/>
                </a:prstGeom>
                <a:ln w="9525" cmpd="sng">
                  <a:solidFill>
                    <a:schemeClr val="tx1"/>
                  </a:solidFill>
                  <a:prstDash val="dash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3" name="直線接點 292">
                  <a:extLst>
                    <a:ext uri="{FF2B5EF4-FFF2-40B4-BE49-F238E27FC236}">
                      <a16:creationId xmlns:a16="http://schemas.microsoft.com/office/drawing/2014/main" id="{B28FE52C-7490-66B9-36B4-1EC876E8B87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573847" y="2146935"/>
                  <a:ext cx="477203" cy="0"/>
                </a:xfrm>
                <a:prstGeom prst="line">
                  <a:avLst/>
                </a:prstGeom>
                <a:ln w="9525" cmpd="sng">
                  <a:solidFill>
                    <a:schemeClr val="tx1"/>
                  </a:solidFill>
                  <a:prstDash val="dash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4" name="直線接點 293">
                  <a:extLst>
                    <a:ext uri="{FF2B5EF4-FFF2-40B4-BE49-F238E27FC236}">
                      <a16:creationId xmlns:a16="http://schemas.microsoft.com/office/drawing/2014/main" id="{D484A0E9-5F53-2B51-C64B-795FFCB5B85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573847" y="2188210"/>
                  <a:ext cx="477203" cy="0"/>
                </a:xfrm>
                <a:prstGeom prst="line">
                  <a:avLst/>
                </a:prstGeom>
                <a:ln w="9525" cmpd="sng">
                  <a:solidFill>
                    <a:schemeClr val="tx1"/>
                  </a:solidFill>
                  <a:prstDash val="dash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5" name="直線接點 294">
                  <a:extLst>
                    <a:ext uri="{FF2B5EF4-FFF2-40B4-BE49-F238E27FC236}">
                      <a16:creationId xmlns:a16="http://schemas.microsoft.com/office/drawing/2014/main" id="{7B6F1FB3-04DA-EBA5-7F0A-CD819CE2364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573847" y="2239010"/>
                  <a:ext cx="477203" cy="0"/>
                </a:xfrm>
                <a:prstGeom prst="line">
                  <a:avLst/>
                </a:prstGeom>
                <a:ln w="9525" cmpd="sng">
                  <a:solidFill>
                    <a:schemeClr val="tx1"/>
                  </a:solidFill>
                  <a:prstDash val="dash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87" name="文字方塊 286">
                <a:extLst>
                  <a:ext uri="{FF2B5EF4-FFF2-40B4-BE49-F238E27FC236}">
                    <a16:creationId xmlns:a16="http://schemas.microsoft.com/office/drawing/2014/main" id="{CA350460-D2CD-00B5-DA36-20AB50A330D6}"/>
                  </a:ext>
                </a:extLst>
              </p:cNvPr>
              <p:cNvSpPr txBox="1"/>
              <p:nvPr/>
            </p:nvSpPr>
            <p:spPr>
              <a:xfrm>
                <a:off x="6913104" y="2017453"/>
                <a:ext cx="1296718" cy="277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200" dirty="0"/>
                  <a:t>Labelled.csv</a:t>
                </a:r>
                <a:endParaRPr lang="zh-TW" altLang="en-US" sz="1200" dirty="0"/>
              </a:p>
            </p:txBody>
          </p:sp>
          <p:sp>
            <p:nvSpPr>
              <p:cNvPr id="288" name="文字方塊 287">
                <a:extLst>
                  <a:ext uri="{FF2B5EF4-FFF2-40B4-BE49-F238E27FC236}">
                    <a16:creationId xmlns:a16="http://schemas.microsoft.com/office/drawing/2014/main" id="{254488CB-41CA-E1AA-E8E4-FB4B04B338A3}"/>
                  </a:ext>
                </a:extLst>
              </p:cNvPr>
              <p:cNvSpPr txBox="1"/>
              <p:nvPr/>
            </p:nvSpPr>
            <p:spPr>
              <a:xfrm>
                <a:off x="7657526" y="1471756"/>
                <a:ext cx="136402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TW" sz="1200" dirty="0"/>
                  <a:t>Labelled</a:t>
                </a:r>
              </a:p>
            </p:txBody>
          </p:sp>
        </p:grpSp>
        <p:grpSp>
          <p:nvGrpSpPr>
            <p:cNvPr id="271" name="群組 270">
              <a:extLst>
                <a:ext uri="{FF2B5EF4-FFF2-40B4-BE49-F238E27FC236}">
                  <a16:creationId xmlns:a16="http://schemas.microsoft.com/office/drawing/2014/main" id="{4009268C-9CFC-9CF9-9A4A-1764EE424AA6}"/>
                </a:ext>
              </a:extLst>
            </p:cNvPr>
            <p:cNvGrpSpPr/>
            <p:nvPr/>
          </p:nvGrpSpPr>
          <p:grpSpPr>
            <a:xfrm>
              <a:off x="4492785" y="5645110"/>
              <a:ext cx="2580784" cy="810023"/>
              <a:chOff x="594911" y="2107676"/>
              <a:chExt cx="3014745" cy="946229"/>
            </a:xfrm>
          </p:grpSpPr>
          <p:pic>
            <p:nvPicPr>
              <p:cNvPr id="283" name="Picture 2" descr="PY Icon">
                <a:extLst>
                  <a:ext uri="{FF2B5EF4-FFF2-40B4-BE49-F238E27FC236}">
                    <a16:creationId xmlns:a16="http://schemas.microsoft.com/office/drawing/2014/main" id="{81A39CE1-40B6-6E37-A5D2-05BD4677DAD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2757" y="2115127"/>
                <a:ext cx="602818" cy="60281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84" name="文字方塊 283">
                <a:extLst>
                  <a:ext uri="{FF2B5EF4-FFF2-40B4-BE49-F238E27FC236}">
                    <a16:creationId xmlns:a16="http://schemas.microsoft.com/office/drawing/2014/main" id="{94231A37-6827-C775-DD02-ACEBCD73116F}"/>
                  </a:ext>
                </a:extLst>
              </p:cNvPr>
              <p:cNvSpPr txBox="1"/>
              <p:nvPr/>
            </p:nvSpPr>
            <p:spPr>
              <a:xfrm>
                <a:off x="594911" y="2730328"/>
                <a:ext cx="2093422" cy="3235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200" dirty="0"/>
                  <a:t>mltest_methodname.py</a:t>
                </a:r>
                <a:endParaRPr lang="zh-TW" altLang="en-US" sz="1200" dirty="0"/>
              </a:p>
            </p:txBody>
          </p:sp>
          <p:sp>
            <p:nvSpPr>
              <p:cNvPr id="285" name="文字方塊 284">
                <a:extLst>
                  <a:ext uri="{FF2B5EF4-FFF2-40B4-BE49-F238E27FC236}">
                    <a16:creationId xmlns:a16="http://schemas.microsoft.com/office/drawing/2014/main" id="{8CE5503C-B771-B5FF-C741-137613C7A84C}"/>
                  </a:ext>
                </a:extLst>
              </p:cNvPr>
              <p:cNvSpPr txBox="1"/>
              <p:nvPr/>
            </p:nvSpPr>
            <p:spPr>
              <a:xfrm>
                <a:off x="1345575" y="2107676"/>
                <a:ext cx="2264081" cy="7550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TW" sz="1200" dirty="0"/>
                  <a:t>For machine learning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TW" sz="1200" dirty="0"/>
                  <a:t>Placeholder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zh-TW" sz="1200" dirty="0"/>
              </a:p>
            </p:txBody>
          </p:sp>
        </p:grpSp>
        <p:sp>
          <p:nvSpPr>
            <p:cNvPr id="272" name="箭號: 向右 271">
              <a:extLst>
                <a:ext uri="{FF2B5EF4-FFF2-40B4-BE49-F238E27FC236}">
                  <a16:creationId xmlns:a16="http://schemas.microsoft.com/office/drawing/2014/main" id="{99B72CD7-CB69-3C3B-4891-83FEE47ACA68}"/>
                </a:ext>
              </a:extLst>
            </p:cNvPr>
            <p:cNvSpPr/>
            <p:nvPr/>
          </p:nvSpPr>
          <p:spPr>
            <a:xfrm rot="3600000">
              <a:off x="3529577" y="5169675"/>
              <a:ext cx="1300194" cy="281858"/>
            </a:xfrm>
            <a:prstGeom prst="rightArrow">
              <a:avLst>
                <a:gd name="adj1" fmla="val 50000"/>
                <a:gd name="adj2" fmla="val 100828"/>
              </a:avLst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73" name="箭號: 向右 272">
              <a:extLst>
                <a:ext uri="{FF2B5EF4-FFF2-40B4-BE49-F238E27FC236}">
                  <a16:creationId xmlns:a16="http://schemas.microsoft.com/office/drawing/2014/main" id="{2B1DF3C4-C0D8-CCD7-0F64-C177236CFFBC}"/>
                </a:ext>
              </a:extLst>
            </p:cNvPr>
            <p:cNvSpPr/>
            <p:nvPr/>
          </p:nvSpPr>
          <p:spPr>
            <a:xfrm>
              <a:off x="7943805" y="4851994"/>
              <a:ext cx="590127" cy="281858"/>
            </a:xfrm>
            <a:prstGeom prst="rightArrow">
              <a:avLst>
                <a:gd name="adj1" fmla="val 50000"/>
                <a:gd name="adj2" fmla="val 100828"/>
              </a:avLst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74" name="箭號: 向右 273">
              <a:extLst>
                <a:ext uri="{FF2B5EF4-FFF2-40B4-BE49-F238E27FC236}">
                  <a16:creationId xmlns:a16="http://schemas.microsoft.com/office/drawing/2014/main" id="{682DBADF-01BC-130F-BC85-B98308A759EE}"/>
                </a:ext>
              </a:extLst>
            </p:cNvPr>
            <p:cNvSpPr/>
            <p:nvPr/>
          </p:nvSpPr>
          <p:spPr>
            <a:xfrm>
              <a:off x="7934251" y="3641575"/>
              <a:ext cx="590127" cy="281858"/>
            </a:xfrm>
            <a:prstGeom prst="rightArrow">
              <a:avLst>
                <a:gd name="adj1" fmla="val 50000"/>
                <a:gd name="adj2" fmla="val 100828"/>
              </a:avLst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75" name="文字方塊 274">
              <a:extLst>
                <a:ext uri="{FF2B5EF4-FFF2-40B4-BE49-F238E27FC236}">
                  <a16:creationId xmlns:a16="http://schemas.microsoft.com/office/drawing/2014/main" id="{17DFCE6C-F679-95A9-6E1C-6CE3C89B88DD}"/>
                </a:ext>
              </a:extLst>
            </p:cNvPr>
            <p:cNvSpPr txBox="1"/>
            <p:nvPr/>
          </p:nvSpPr>
          <p:spPr>
            <a:xfrm>
              <a:off x="7792967" y="3385707"/>
              <a:ext cx="9206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200" dirty="0"/>
                <a:t>Process</a:t>
              </a:r>
              <a:endParaRPr lang="zh-TW" altLang="en-US" sz="1200" dirty="0"/>
            </a:p>
          </p:txBody>
        </p:sp>
        <p:sp>
          <p:nvSpPr>
            <p:cNvPr id="276" name="文字方塊 275">
              <a:extLst>
                <a:ext uri="{FF2B5EF4-FFF2-40B4-BE49-F238E27FC236}">
                  <a16:creationId xmlns:a16="http://schemas.microsoft.com/office/drawing/2014/main" id="{3F8C562C-683A-249C-A389-F661A7A334D6}"/>
                </a:ext>
              </a:extLst>
            </p:cNvPr>
            <p:cNvSpPr txBox="1"/>
            <p:nvPr/>
          </p:nvSpPr>
          <p:spPr>
            <a:xfrm>
              <a:off x="7774801" y="4635311"/>
              <a:ext cx="9206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200" dirty="0"/>
                <a:t>Process</a:t>
              </a:r>
              <a:endParaRPr lang="zh-TW" altLang="en-US" sz="1200" dirty="0"/>
            </a:p>
          </p:txBody>
        </p:sp>
        <p:sp>
          <p:nvSpPr>
            <p:cNvPr id="279" name="文字方塊 278">
              <a:extLst>
                <a:ext uri="{FF2B5EF4-FFF2-40B4-BE49-F238E27FC236}">
                  <a16:creationId xmlns:a16="http://schemas.microsoft.com/office/drawing/2014/main" id="{BC1E580B-85A0-7D89-67AC-8A4C4572BB1E}"/>
                </a:ext>
              </a:extLst>
            </p:cNvPr>
            <p:cNvSpPr txBox="1"/>
            <p:nvPr/>
          </p:nvSpPr>
          <p:spPr>
            <a:xfrm>
              <a:off x="9479607" y="6461182"/>
              <a:ext cx="1296718" cy="277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200" dirty="0"/>
                <a:t>As input file</a:t>
              </a:r>
              <a:endParaRPr lang="zh-TW" altLang="en-US" sz="1200" dirty="0"/>
            </a:p>
          </p:txBody>
        </p:sp>
        <p:sp>
          <p:nvSpPr>
            <p:cNvPr id="280" name="箭號: 向右 279">
              <a:extLst>
                <a:ext uri="{FF2B5EF4-FFF2-40B4-BE49-F238E27FC236}">
                  <a16:creationId xmlns:a16="http://schemas.microsoft.com/office/drawing/2014/main" id="{6C75FEE4-EF6B-81C8-C803-574BF64E3F64}"/>
                </a:ext>
              </a:extLst>
            </p:cNvPr>
            <p:cNvSpPr/>
            <p:nvPr/>
          </p:nvSpPr>
          <p:spPr>
            <a:xfrm rot="5400000">
              <a:off x="8379793" y="5005228"/>
              <a:ext cx="752239" cy="281858"/>
            </a:xfrm>
            <a:prstGeom prst="rightArrow">
              <a:avLst>
                <a:gd name="adj1" fmla="val 50000"/>
                <a:gd name="adj2" fmla="val 100828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81" name="箭號: 向右 280">
              <a:extLst>
                <a:ext uri="{FF2B5EF4-FFF2-40B4-BE49-F238E27FC236}">
                  <a16:creationId xmlns:a16="http://schemas.microsoft.com/office/drawing/2014/main" id="{0E9E40AD-9FEE-6F79-BCC7-29B06DA37542}"/>
                </a:ext>
              </a:extLst>
            </p:cNvPr>
            <p:cNvSpPr/>
            <p:nvPr/>
          </p:nvSpPr>
          <p:spPr>
            <a:xfrm rot="10800000">
              <a:off x="6248599" y="5950804"/>
              <a:ext cx="2082692" cy="281858"/>
            </a:xfrm>
            <a:prstGeom prst="rightArrow">
              <a:avLst>
                <a:gd name="adj1" fmla="val 50000"/>
                <a:gd name="adj2" fmla="val 100828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82" name="文字方塊 281">
              <a:extLst>
                <a:ext uri="{FF2B5EF4-FFF2-40B4-BE49-F238E27FC236}">
                  <a16:creationId xmlns:a16="http://schemas.microsoft.com/office/drawing/2014/main" id="{40BD9826-F455-17C7-1B9B-35F8AC13BC4F}"/>
                </a:ext>
              </a:extLst>
            </p:cNvPr>
            <p:cNvSpPr txBox="1"/>
            <p:nvPr/>
          </p:nvSpPr>
          <p:spPr>
            <a:xfrm>
              <a:off x="7237213" y="5762053"/>
              <a:ext cx="1296718" cy="277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200" dirty="0"/>
                <a:t>As input file</a:t>
              </a:r>
              <a:endParaRPr lang="zh-TW" altLang="en-US" sz="1200" dirty="0"/>
            </a:p>
          </p:txBody>
        </p:sp>
        <p:grpSp>
          <p:nvGrpSpPr>
            <p:cNvPr id="362" name="群組 361">
              <a:extLst>
                <a:ext uri="{FF2B5EF4-FFF2-40B4-BE49-F238E27FC236}">
                  <a16:creationId xmlns:a16="http://schemas.microsoft.com/office/drawing/2014/main" id="{21D70631-BE7E-9EEA-87BA-78668F5A34D6}"/>
                </a:ext>
              </a:extLst>
            </p:cNvPr>
            <p:cNvGrpSpPr/>
            <p:nvPr/>
          </p:nvGrpSpPr>
          <p:grpSpPr>
            <a:xfrm>
              <a:off x="8263348" y="4004263"/>
              <a:ext cx="2108449" cy="822697"/>
              <a:chOff x="6913104" y="1471756"/>
              <a:chExt cx="2108449" cy="822697"/>
            </a:xfrm>
          </p:grpSpPr>
          <p:grpSp>
            <p:nvGrpSpPr>
              <p:cNvPr id="363" name="群組 362">
                <a:extLst>
                  <a:ext uri="{FF2B5EF4-FFF2-40B4-BE49-F238E27FC236}">
                    <a16:creationId xmlns:a16="http://schemas.microsoft.com/office/drawing/2014/main" id="{AC25A55B-CC62-B761-ABD8-3E6C1E5D4442}"/>
                  </a:ext>
                </a:extLst>
              </p:cNvPr>
              <p:cNvGrpSpPr/>
              <p:nvPr/>
            </p:nvGrpSpPr>
            <p:grpSpPr>
              <a:xfrm>
                <a:off x="7135085" y="1566213"/>
                <a:ext cx="530147" cy="461665"/>
                <a:chOff x="1524000" y="1722120"/>
                <a:chExt cx="655320" cy="590550"/>
              </a:xfrm>
            </p:grpSpPr>
            <p:sp>
              <p:nvSpPr>
                <p:cNvPr id="366" name="矩形 365">
                  <a:extLst>
                    <a:ext uri="{FF2B5EF4-FFF2-40B4-BE49-F238E27FC236}">
                      <a16:creationId xmlns:a16="http://schemas.microsoft.com/office/drawing/2014/main" id="{4D0D0F81-B417-7F6E-08DD-CDA7AC2B6DFE}"/>
                    </a:ext>
                  </a:extLst>
                </p:cNvPr>
                <p:cNvSpPr/>
                <p:nvPr/>
              </p:nvSpPr>
              <p:spPr>
                <a:xfrm>
                  <a:off x="1524000" y="1885950"/>
                  <a:ext cx="655320" cy="426720"/>
                </a:xfrm>
                <a:prstGeom prst="rect">
                  <a:avLst/>
                </a:prstGeom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200"/>
                </a:p>
              </p:txBody>
            </p:sp>
            <p:sp>
              <p:nvSpPr>
                <p:cNvPr id="367" name="流程圖: 多重文件 366">
                  <a:extLst>
                    <a:ext uri="{FF2B5EF4-FFF2-40B4-BE49-F238E27FC236}">
                      <a16:creationId xmlns:a16="http://schemas.microsoft.com/office/drawing/2014/main" id="{E8BC84A3-7861-E506-1D70-4F859BAB4DA5}"/>
                    </a:ext>
                  </a:extLst>
                </p:cNvPr>
                <p:cNvSpPr/>
                <p:nvPr/>
              </p:nvSpPr>
              <p:spPr>
                <a:xfrm>
                  <a:off x="1524000" y="1722120"/>
                  <a:ext cx="655320" cy="266700"/>
                </a:xfrm>
                <a:prstGeom prst="flowChartMultidocument">
                  <a:avLst/>
                </a:prstGeom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1100" dirty="0"/>
                    <a:t>csv</a:t>
                  </a:r>
                  <a:endParaRPr lang="zh-TW" altLang="en-US" sz="1100" dirty="0"/>
                </a:p>
              </p:txBody>
            </p:sp>
            <p:cxnSp>
              <p:nvCxnSpPr>
                <p:cNvPr id="368" name="直線接點 367">
                  <a:extLst>
                    <a:ext uri="{FF2B5EF4-FFF2-40B4-BE49-F238E27FC236}">
                      <a16:creationId xmlns:a16="http://schemas.microsoft.com/office/drawing/2014/main" id="{55058CAA-2881-AFCA-3DF6-3A77514773A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573847" y="2051685"/>
                  <a:ext cx="477203" cy="0"/>
                </a:xfrm>
                <a:prstGeom prst="line">
                  <a:avLst/>
                </a:prstGeom>
                <a:ln w="9525" cmpd="sng">
                  <a:solidFill>
                    <a:schemeClr val="tx1"/>
                  </a:solidFill>
                  <a:prstDash val="dash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9" name="直線接點 368">
                  <a:extLst>
                    <a:ext uri="{FF2B5EF4-FFF2-40B4-BE49-F238E27FC236}">
                      <a16:creationId xmlns:a16="http://schemas.microsoft.com/office/drawing/2014/main" id="{4BF93647-D48B-F78E-4CE4-720AEC26C88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573847" y="2099310"/>
                  <a:ext cx="477203" cy="0"/>
                </a:xfrm>
                <a:prstGeom prst="line">
                  <a:avLst/>
                </a:prstGeom>
                <a:ln w="9525" cmpd="sng">
                  <a:solidFill>
                    <a:schemeClr val="tx1"/>
                  </a:solidFill>
                  <a:prstDash val="dash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0" name="直線接點 369">
                  <a:extLst>
                    <a:ext uri="{FF2B5EF4-FFF2-40B4-BE49-F238E27FC236}">
                      <a16:creationId xmlns:a16="http://schemas.microsoft.com/office/drawing/2014/main" id="{93E58A39-8CD0-80A9-BDF1-E5E065FF3CD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573847" y="2146935"/>
                  <a:ext cx="477203" cy="0"/>
                </a:xfrm>
                <a:prstGeom prst="line">
                  <a:avLst/>
                </a:prstGeom>
                <a:ln w="9525" cmpd="sng">
                  <a:solidFill>
                    <a:schemeClr val="tx1"/>
                  </a:solidFill>
                  <a:prstDash val="dash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1" name="直線接點 370">
                  <a:extLst>
                    <a:ext uri="{FF2B5EF4-FFF2-40B4-BE49-F238E27FC236}">
                      <a16:creationId xmlns:a16="http://schemas.microsoft.com/office/drawing/2014/main" id="{4D09656D-0296-CFB2-7152-2AF20DF836F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573847" y="2188210"/>
                  <a:ext cx="477203" cy="0"/>
                </a:xfrm>
                <a:prstGeom prst="line">
                  <a:avLst/>
                </a:prstGeom>
                <a:ln w="9525" cmpd="sng">
                  <a:solidFill>
                    <a:schemeClr val="tx1"/>
                  </a:solidFill>
                  <a:prstDash val="dash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2" name="直線接點 371">
                  <a:extLst>
                    <a:ext uri="{FF2B5EF4-FFF2-40B4-BE49-F238E27FC236}">
                      <a16:creationId xmlns:a16="http://schemas.microsoft.com/office/drawing/2014/main" id="{DAFCA5E9-D94B-CFC1-6589-9B457EEF9EF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573847" y="2239010"/>
                  <a:ext cx="477203" cy="0"/>
                </a:xfrm>
                <a:prstGeom prst="line">
                  <a:avLst/>
                </a:prstGeom>
                <a:ln w="9525" cmpd="sng">
                  <a:solidFill>
                    <a:schemeClr val="tx1"/>
                  </a:solidFill>
                  <a:prstDash val="dash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64" name="文字方塊 363">
                <a:extLst>
                  <a:ext uri="{FF2B5EF4-FFF2-40B4-BE49-F238E27FC236}">
                    <a16:creationId xmlns:a16="http://schemas.microsoft.com/office/drawing/2014/main" id="{8EF76C91-9E03-32E4-36BE-D483C7CF5F34}"/>
                  </a:ext>
                </a:extLst>
              </p:cNvPr>
              <p:cNvSpPr txBox="1"/>
              <p:nvPr/>
            </p:nvSpPr>
            <p:spPr>
              <a:xfrm>
                <a:off x="6913104" y="2017453"/>
                <a:ext cx="1296718" cy="277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200" dirty="0"/>
                  <a:t>Extracted.csv</a:t>
                </a:r>
                <a:endParaRPr lang="zh-TW" altLang="en-US" sz="1200" dirty="0"/>
              </a:p>
            </p:txBody>
          </p:sp>
          <p:sp>
            <p:nvSpPr>
              <p:cNvPr id="365" name="文字方塊 364">
                <a:extLst>
                  <a:ext uri="{FF2B5EF4-FFF2-40B4-BE49-F238E27FC236}">
                    <a16:creationId xmlns:a16="http://schemas.microsoft.com/office/drawing/2014/main" id="{813AB2F7-7A5D-B2C5-E561-CEA9B8A64AB0}"/>
                  </a:ext>
                </a:extLst>
              </p:cNvPr>
              <p:cNvSpPr txBox="1"/>
              <p:nvPr/>
            </p:nvSpPr>
            <p:spPr>
              <a:xfrm>
                <a:off x="7657526" y="1471756"/>
                <a:ext cx="136402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TW" sz="1200" dirty="0"/>
                  <a:t>Filtered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TW" sz="1200" dirty="0"/>
                  <a:t>Need further labelling</a:t>
                </a:r>
              </a:p>
            </p:txBody>
          </p:sp>
        </p:grpSp>
        <p:sp>
          <p:nvSpPr>
            <p:cNvPr id="373" name="箭號: 向右 372">
              <a:extLst>
                <a:ext uri="{FF2B5EF4-FFF2-40B4-BE49-F238E27FC236}">
                  <a16:creationId xmlns:a16="http://schemas.microsoft.com/office/drawing/2014/main" id="{7C52FA43-7B76-DF8D-F52B-C02040388A5A}"/>
                </a:ext>
              </a:extLst>
            </p:cNvPr>
            <p:cNvSpPr/>
            <p:nvPr/>
          </p:nvSpPr>
          <p:spPr>
            <a:xfrm rot="5400000">
              <a:off x="8126924" y="3291291"/>
              <a:ext cx="1205300" cy="281858"/>
            </a:xfrm>
            <a:prstGeom prst="rightArrow">
              <a:avLst>
                <a:gd name="adj1" fmla="val 50000"/>
                <a:gd name="adj2" fmla="val 61504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74" name="文字方塊 373">
              <a:extLst>
                <a:ext uri="{FF2B5EF4-FFF2-40B4-BE49-F238E27FC236}">
                  <a16:creationId xmlns:a16="http://schemas.microsoft.com/office/drawing/2014/main" id="{292C598E-AA6E-2E80-7FD0-0ABAD72074A7}"/>
                </a:ext>
              </a:extLst>
            </p:cNvPr>
            <p:cNvSpPr txBox="1"/>
            <p:nvPr/>
          </p:nvSpPr>
          <p:spPr>
            <a:xfrm>
              <a:off x="8775024" y="2801769"/>
              <a:ext cx="1296718" cy="277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200" dirty="0"/>
                <a:t>As input file</a:t>
              </a:r>
              <a:endParaRPr lang="zh-TW" altLang="en-US" sz="1200" dirty="0"/>
            </a:p>
          </p:txBody>
        </p:sp>
        <p:sp>
          <p:nvSpPr>
            <p:cNvPr id="375" name="文字方塊 374">
              <a:extLst>
                <a:ext uri="{FF2B5EF4-FFF2-40B4-BE49-F238E27FC236}">
                  <a16:creationId xmlns:a16="http://schemas.microsoft.com/office/drawing/2014/main" id="{18F61400-48FD-8C7B-B4A8-B44F849195AC}"/>
                </a:ext>
              </a:extLst>
            </p:cNvPr>
            <p:cNvSpPr txBox="1"/>
            <p:nvPr/>
          </p:nvSpPr>
          <p:spPr>
            <a:xfrm>
              <a:off x="9109237" y="4646238"/>
              <a:ext cx="1296718" cy="277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200" dirty="0"/>
                <a:t>As input file</a:t>
              </a:r>
              <a:endParaRPr lang="zh-TW" altLang="en-US" sz="1200" dirty="0"/>
            </a:p>
          </p:txBody>
        </p:sp>
        <p:sp>
          <p:nvSpPr>
            <p:cNvPr id="376" name="箭號: 向右 375">
              <a:extLst>
                <a:ext uri="{FF2B5EF4-FFF2-40B4-BE49-F238E27FC236}">
                  <a16:creationId xmlns:a16="http://schemas.microsoft.com/office/drawing/2014/main" id="{60452F35-29B1-6BD1-829C-67A54592CE7C}"/>
                </a:ext>
              </a:extLst>
            </p:cNvPr>
            <p:cNvSpPr/>
            <p:nvPr/>
          </p:nvSpPr>
          <p:spPr>
            <a:xfrm rot="10800000">
              <a:off x="3877672" y="5981973"/>
              <a:ext cx="559927" cy="281858"/>
            </a:xfrm>
            <a:prstGeom prst="rightArrow">
              <a:avLst>
                <a:gd name="adj1" fmla="val 50000"/>
                <a:gd name="adj2" fmla="val 100828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377" name="群組 376">
              <a:extLst>
                <a:ext uri="{FF2B5EF4-FFF2-40B4-BE49-F238E27FC236}">
                  <a16:creationId xmlns:a16="http://schemas.microsoft.com/office/drawing/2014/main" id="{B5AB0EBA-23B3-2ED8-C908-C3232AA830AC}"/>
                </a:ext>
              </a:extLst>
            </p:cNvPr>
            <p:cNvGrpSpPr/>
            <p:nvPr/>
          </p:nvGrpSpPr>
          <p:grpSpPr>
            <a:xfrm>
              <a:off x="2274263" y="5615911"/>
              <a:ext cx="2108449" cy="822697"/>
              <a:chOff x="6913104" y="1471756"/>
              <a:chExt cx="2108449" cy="822697"/>
            </a:xfrm>
          </p:grpSpPr>
          <p:grpSp>
            <p:nvGrpSpPr>
              <p:cNvPr id="378" name="群組 377">
                <a:extLst>
                  <a:ext uri="{FF2B5EF4-FFF2-40B4-BE49-F238E27FC236}">
                    <a16:creationId xmlns:a16="http://schemas.microsoft.com/office/drawing/2014/main" id="{37EBE983-16CD-2B87-534A-C4A00E775142}"/>
                  </a:ext>
                </a:extLst>
              </p:cNvPr>
              <p:cNvGrpSpPr/>
              <p:nvPr/>
            </p:nvGrpSpPr>
            <p:grpSpPr>
              <a:xfrm>
                <a:off x="7135085" y="1566213"/>
                <a:ext cx="530147" cy="461665"/>
                <a:chOff x="1524000" y="1722120"/>
                <a:chExt cx="655320" cy="590550"/>
              </a:xfrm>
            </p:grpSpPr>
            <p:sp>
              <p:nvSpPr>
                <p:cNvPr id="381" name="矩形 380">
                  <a:extLst>
                    <a:ext uri="{FF2B5EF4-FFF2-40B4-BE49-F238E27FC236}">
                      <a16:creationId xmlns:a16="http://schemas.microsoft.com/office/drawing/2014/main" id="{2D4B3C32-E225-D372-AD35-4ED3F3CAEBFE}"/>
                    </a:ext>
                  </a:extLst>
                </p:cNvPr>
                <p:cNvSpPr/>
                <p:nvPr/>
              </p:nvSpPr>
              <p:spPr>
                <a:xfrm>
                  <a:off x="1524000" y="1885950"/>
                  <a:ext cx="655320" cy="426720"/>
                </a:xfrm>
                <a:prstGeom prst="rect">
                  <a:avLst/>
                </a:prstGeom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200"/>
                </a:p>
              </p:txBody>
            </p:sp>
            <p:sp>
              <p:nvSpPr>
                <p:cNvPr id="382" name="流程圖: 多重文件 381">
                  <a:extLst>
                    <a:ext uri="{FF2B5EF4-FFF2-40B4-BE49-F238E27FC236}">
                      <a16:creationId xmlns:a16="http://schemas.microsoft.com/office/drawing/2014/main" id="{42B6A85D-09A1-10E6-B9D7-9595117A3A8A}"/>
                    </a:ext>
                  </a:extLst>
                </p:cNvPr>
                <p:cNvSpPr/>
                <p:nvPr/>
              </p:nvSpPr>
              <p:spPr>
                <a:xfrm>
                  <a:off x="1524000" y="1722120"/>
                  <a:ext cx="655320" cy="266700"/>
                </a:xfrm>
                <a:prstGeom prst="flowChartMultidocument">
                  <a:avLst/>
                </a:prstGeom>
                <a:solidFill>
                  <a:srgbClr val="92D050"/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1100" dirty="0"/>
                    <a:t>csv</a:t>
                  </a:r>
                  <a:endParaRPr lang="zh-TW" altLang="en-US" sz="1100" dirty="0"/>
                </a:p>
              </p:txBody>
            </p:sp>
            <p:cxnSp>
              <p:nvCxnSpPr>
                <p:cNvPr id="383" name="直線接點 382">
                  <a:extLst>
                    <a:ext uri="{FF2B5EF4-FFF2-40B4-BE49-F238E27FC236}">
                      <a16:creationId xmlns:a16="http://schemas.microsoft.com/office/drawing/2014/main" id="{5782D46E-4721-C218-9642-B242536D4AE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573847" y="2051685"/>
                  <a:ext cx="477203" cy="0"/>
                </a:xfrm>
                <a:prstGeom prst="line">
                  <a:avLst/>
                </a:prstGeom>
                <a:ln w="9525" cmpd="sng">
                  <a:solidFill>
                    <a:schemeClr val="tx1"/>
                  </a:solidFill>
                  <a:prstDash val="dash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4" name="直線接點 383">
                  <a:extLst>
                    <a:ext uri="{FF2B5EF4-FFF2-40B4-BE49-F238E27FC236}">
                      <a16:creationId xmlns:a16="http://schemas.microsoft.com/office/drawing/2014/main" id="{32023BC0-E873-27C9-5051-C47B049B82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573847" y="2099310"/>
                  <a:ext cx="477203" cy="0"/>
                </a:xfrm>
                <a:prstGeom prst="line">
                  <a:avLst/>
                </a:prstGeom>
                <a:ln w="9525" cmpd="sng">
                  <a:solidFill>
                    <a:schemeClr val="tx1"/>
                  </a:solidFill>
                  <a:prstDash val="dash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5" name="直線接點 384">
                  <a:extLst>
                    <a:ext uri="{FF2B5EF4-FFF2-40B4-BE49-F238E27FC236}">
                      <a16:creationId xmlns:a16="http://schemas.microsoft.com/office/drawing/2014/main" id="{E5C64498-5D8C-47F4-4A3D-D2424DAA097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573847" y="2146935"/>
                  <a:ext cx="477203" cy="0"/>
                </a:xfrm>
                <a:prstGeom prst="line">
                  <a:avLst/>
                </a:prstGeom>
                <a:ln w="9525" cmpd="sng">
                  <a:solidFill>
                    <a:schemeClr val="tx1"/>
                  </a:solidFill>
                  <a:prstDash val="dash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6" name="直線接點 385">
                  <a:extLst>
                    <a:ext uri="{FF2B5EF4-FFF2-40B4-BE49-F238E27FC236}">
                      <a16:creationId xmlns:a16="http://schemas.microsoft.com/office/drawing/2014/main" id="{C8DD181F-E492-996E-AB5A-97AFFBDAC41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573847" y="2188210"/>
                  <a:ext cx="477203" cy="0"/>
                </a:xfrm>
                <a:prstGeom prst="line">
                  <a:avLst/>
                </a:prstGeom>
                <a:ln w="9525" cmpd="sng">
                  <a:solidFill>
                    <a:schemeClr val="tx1"/>
                  </a:solidFill>
                  <a:prstDash val="dash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7" name="直線接點 386">
                  <a:extLst>
                    <a:ext uri="{FF2B5EF4-FFF2-40B4-BE49-F238E27FC236}">
                      <a16:creationId xmlns:a16="http://schemas.microsoft.com/office/drawing/2014/main" id="{C4E8F163-B128-15A6-3079-6166003D220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573847" y="2239010"/>
                  <a:ext cx="477203" cy="0"/>
                </a:xfrm>
                <a:prstGeom prst="line">
                  <a:avLst/>
                </a:prstGeom>
                <a:ln w="9525" cmpd="sng">
                  <a:solidFill>
                    <a:schemeClr val="tx1"/>
                  </a:solidFill>
                  <a:prstDash val="dash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79" name="文字方塊 378">
                <a:extLst>
                  <a:ext uri="{FF2B5EF4-FFF2-40B4-BE49-F238E27FC236}">
                    <a16:creationId xmlns:a16="http://schemas.microsoft.com/office/drawing/2014/main" id="{B955ED0E-5BA0-7539-2B14-7DE2F139911C}"/>
                  </a:ext>
                </a:extLst>
              </p:cNvPr>
              <p:cNvSpPr txBox="1"/>
              <p:nvPr/>
            </p:nvSpPr>
            <p:spPr>
              <a:xfrm>
                <a:off x="6913104" y="2017453"/>
                <a:ext cx="1296718" cy="277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200" dirty="0"/>
                  <a:t>Result.csv</a:t>
                </a:r>
                <a:endParaRPr lang="zh-TW" altLang="en-US" sz="1200" dirty="0"/>
              </a:p>
            </p:txBody>
          </p:sp>
          <p:sp>
            <p:nvSpPr>
              <p:cNvPr id="380" name="文字方塊 379">
                <a:extLst>
                  <a:ext uri="{FF2B5EF4-FFF2-40B4-BE49-F238E27FC236}">
                    <a16:creationId xmlns:a16="http://schemas.microsoft.com/office/drawing/2014/main" id="{914C182D-6665-DCB1-D5B2-C3026592770B}"/>
                  </a:ext>
                </a:extLst>
              </p:cNvPr>
              <p:cNvSpPr txBox="1"/>
              <p:nvPr/>
            </p:nvSpPr>
            <p:spPr>
              <a:xfrm>
                <a:off x="7657526" y="1471756"/>
                <a:ext cx="136402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TW" sz="1200" dirty="0"/>
                  <a:t>Results</a:t>
                </a:r>
              </a:p>
            </p:txBody>
          </p:sp>
        </p:grpSp>
        <p:sp>
          <p:nvSpPr>
            <p:cNvPr id="388" name="箭號: 向右 387">
              <a:extLst>
                <a:ext uri="{FF2B5EF4-FFF2-40B4-BE49-F238E27FC236}">
                  <a16:creationId xmlns:a16="http://schemas.microsoft.com/office/drawing/2014/main" id="{B2E5DBB8-60F4-2C05-7676-96B0EA1217AE}"/>
                </a:ext>
              </a:extLst>
            </p:cNvPr>
            <p:cNvSpPr/>
            <p:nvPr/>
          </p:nvSpPr>
          <p:spPr>
            <a:xfrm rot="2700000">
              <a:off x="2102395" y="5605368"/>
              <a:ext cx="362904" cy="281858"/>
            </a:xfrm>
            <a:prstGeom prst="rightArrow">
              <a:avLst>
                <a:gd name="adj1" fmla="val 50000"/>
                <a:gd name="adj2" fmla="val 62979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89" name="文字方塊 388">
              <a:extLst>
                <a:ext uri="{FF2B5EF4-FFF2-40B4-BE49-F238E27FC236}">
                  <a16:creationId xmlns:a16="http://schemas.microsoft.com/office/drawing/2014/main" id="{ECF31F17-2ED9-E9DF-8AD2-FAD689B4375B}"/>
                </a:ext>
              </a:extLst>
            </p:cNvPr>
            <p:cNvSpPr txBox="1"/>
            <p:nvPr/>
          </p:nvSpPr>
          <p:spPr>
            <a:xfrm>
              <a:off x="1649533" y="5590278"/>
              <a:ext cx="12967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2000" b="1" dirty="0"/>
                <a:t>👀</a:t>
              </a:r>
              <a:endParaRPr lang="zh-TW" altLang="en-US" sz="2000" b="1" dirty="0"/>
            </a:p>
          </p:txBody>
        </p:sp>
        <p:sp>
          <p:nvSpPr>
            <p:cNvPr id="390" name="文字方塊 389">
              <a:extLst>
                <a:ext uri="{FF2B5EF4-FFF2-40B4-BE49-F238E27FC236}">
                  <a16:creationId xmlns:a16="http://schemas.microsoft.com/office/drawing/2014/main" id="{66718375-C1C2-A17B-80E9-8B9A0F7A90B8}"/>
                </a:ext>
              </a:extLst>
            </p:cNvPr>
            <p:cNvSpPr txBox="1"/>
            <p:nvPr/>
          </p:nvSpPr>
          <p:spPr>
            <a:xfrm>
              <a:off x="1574438" y="5907444"/>
              <a:ext cx="1296718" cy="277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200" b="1" dirty="0"/>
                <a:t>visualize</a:t>
              </a:r>
              <a:endParaRPr lang="zh-TW" altLang="en-US" sz="12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5058903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AA84F67-E985-6782-719A-B3A36C19B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sz="3200" dirty="0"/>
              <a:t>Simplify the task and focus on “features”</a:t>
            </a:r>
            <a:endParaRPr lang="zh-TW" altLang="en-US" sz="32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2DFB9C6-EA8C-3B9E-BF7A-0CB06206D9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46960" y="2108203"/>
            <a:ext cx="7911737" cy="3760891"/>
          </a:xfrm>
        </p:spPr>
        <p:txBody>
          <a:bodyPr>
            <a:normAutofit/>
          </a:bodyPr>
          <a:lstStyle/>
          <a:p>
            <a:pPr marL="269875" indent="-182563">
              <a:lnSpc>
                <a:spcPct val="170000"/>
              </a:lnSpc>
              <a:buSzPct val="150000"/>
              <a:buFont typeface="Calibri" panose="020F0502020204030204" pitchFamily="34" charset="0"/>
              <a:buChar char="·"/>
            </a:pPr>
            <a:r>
              <a:rPr kumimoji="1" lang="en-US" altLang="zh-TW" sz="2000" dirty="0"/>
              <a:t>Start analyze spectrum and try to annotate glycan compositions </a:t>
            </a:r>
            <a:br>
              <a:rPr kumimoji="1" lang="en-US" altLang="zh-TW" sz="2000" dirty="0"/>
            </a:br>
            <a:r>
              <a:rPr kumimoji="1" lang="en-US" altLang="zh-TW" sz="2000" dirty="0"/>
              <a:t>from “</a:t>
            </a:r>
            <a:r>
              <a:rPr kumimoji="1" lang="en-US" altLang="zh-TW" sz="2000" dirty="0" err="1"/>
              <a:t>glycotopes</a:t>
            </a:r>
            <a:r>
              <a:rPr kumimoji="1" lang="en-US" altLang="zh-TW" sz="2000" dirty="0"/>
              <a:t>” instead of all information as user can provide as possible</a:t>
            </a:r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0D1BA069-E4F6-5F4E-CCBE-E31E08E7D0CC}"/>
              </a:ext>
            </a:extLst>
          </p:cNvPr>
          <p:cNvGrpSpPr/>
          <p:nvPr/>
        </p:nvGrpSpPr>
        <p:grpSpPr>
          <a:xfrm>
            <a:off x="2409530" y="4015186"/>
            <a:ext cx="2734254" cy="830997"/>
            <a:chOff x="424874" y="2107676"/>
            <a:chExt cx="3194022" cy="970729"/>
          </a:xfrm>
        </p:grpSpPr>
        <p:pic>
          <p:nvPicPr>
            <p:cNvPr id="5" name="Picture 2" descr="PY Icon">
              <a:extLst>
                <a:ext uri="{FF2B5EF4-FFF2-40B4-BE49-F238E27FC236}">
                  <a16:creationId xmlns:a16="http://schemas.microsoft.com/office/drawing/2014/main" id="{57CF3166-E132-976E-F251-72FECB38EB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2757" y="2115127"/>
              <a:ext cx="602818" cy="6028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3DB990EC-AEC1-713A-4129-968504074FF8}"/>
                </a:ext>
              </a:extLst>
            </p:cNvPr>
            <p:cNvSpPr txBox="1"/>
            <p:nvPr/>
          </p:nvSpPr>
          <p:spPr>
            <a:xfrm>
              <a:off x="424874" y="2717945"/>
              <a:ext cx="1514762" cy="3235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200" dirty="0"/>
                <a:t>FilterMS2.py</a:t>
              </a:r>
              <a:endParaRPr lang="zh-TW" altLang="en-US" sz="1200" dirty="0"/>
            </a:p>
          </p:txBody>
        </p:sp>
        <p:sp>
          <p:nvSpPr>
            <p:cNvPr id="10" name="文字方塊 9">
              <a:extLst>
                <a:ext uri="{FF2B5EF4-FFF2-40B4-BE49-F238E27FC236}">
                  <a16:creationId xmlns:a16="http://schemas.microsoft.com/office/drawing/2014/main" id="{DB20B6CB-648E-A93E-192A-F3131C4CBE68}"/>
                </a:ext>
              </a:extLst>
            </p:cNvPr>
            <p:cNvSpPr txBox="1"/>
            <p:nvPr/>
          </p:nvSpPr>
          <p:spPr>
            <a:xfrm>
              <a:off x="1345575" y="2107676"/>
              <a:ext cx="2273321" cy="970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TW" sz="1200" dirty="0"/>
                <a:t>Find spectra with desired </a:t>
              </a:r>
              <a:r>
                <a:rPr lang="en-US" altLang="zh-TW" sz="1200" dirty="0" err="1">
                  <a:solidFill>
                    <a:srgbClr val="FF0000"/>
                  </a:solidFill>
                </a:rPr>
                <a:t>glycotopes</a:t>
              </a:r>
              <a:r>
                <a:rPr lang="en-US" altLang="zh-TW" sz="1200" dirty="0">
                  <a:solidFill>
                    <a:srgbClr val="FF0000"/>
                  </a:solidFill>
                </a:rPr>
                <a:t> and fragment sets</a:t>
              </a:r>
              <a:r>
                <a:rPr lang="en-US" altLang="zh-TW" sz="1200" dirty="0"/>
                <a:t>  (user defined)</a:t>
              </a:r>
            </a:p>
          </p:txBody>
        </p:sp>
      </p:grp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14FEDAF4-231D-431E-A2F0-AA1D31B41D5B}"/>
              </a:ext>
            </a:extLst>
          </p:cNvPr>
          <p:cNvGrpSpPr/>
          <p:nvPr/>
        </p:nvGrpSpPr>
        <p:grpSpPr>
          <a:xfrm>
            <a:off x="5657739" y="3471260"/>
            <a:ext cx="2008757" cy="1035191"/>
            <a:chOff x="-84815" y="1832260"/>
            <a:chExt cx="2346531" cy="1209260"/>
          </a:xfrm>
        </p:grpSpPr>
        <p:pic>
          <p:nvPicPr>
            <p:cNvPr id="12" name="Picture 2" descr="PY Icon">
              <a:extLst>
                <a:ext uri="{FF2B5EF4-FFF2-40B4-BE49-F238E27FC236}">
                  <a16:creationId xmlns:a16="http://schemas.microsoft.com/office/drawing/2014/main" id="{4DBD119D-07A3-5A17-B35D-65C597857F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2757" y="2115127"/>
              <a:ext cx="602818" cy="6028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文字方塊 16">
              <a:extLst>
                <a:ext uri="{FF2B5EF4-FFF2-40B4-BE49-F238E27FC236}">
                  <a16:creationId xmlns:a16="http://schemas.microsoft.com/office/drawing/2014/main" id="{D618F1C7-86FF-2AA7-B42B-BBAC1CB7F4BD}"/>
                </a:ext>
              </a:extLst>
            </p:cNvPr>
            <p:cNvSpPr txBox="1"/>
            <p:nvPr/>
          </p:nvSpPr>
          <p:spPr>
            <a:xfrm>
              <a:off x="164096" y="2717944"/>
              <a:ext cx="1689431" cy="3235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200" dirty="0"/>
                <a:t>comparepeaklist.py</a:t>
              </a:r>
              <a:endParaRPr lang="zh-TW" altLang="en-US" sz="1200" dirty="0"/>
            </a:p>
          </p:txBody>
        </p:sp>
        <p:sp>
          <p:nvSpPr>
            <p:cNvPr id="18" name="文字方塊 17">
              <a:extLst>
                <a:ext uri="{FF2B5EF4-FFF2-40B4-BE49-F238E27FC236}">
                  <a16:creationId xmlns:a16="http://schemas.microsoft.com/office/drawing/2014/main" id="{F962779F-3205-462C-17A2-6DBFCA47E017}"/>
                </a:ext>
              </a:extLst>
            </p:cNvPr>
            <p:cNvSpPr txBox="1"/>
            <p:nvPr/>
          </p:nvSpPr>
          <p:spPr>
            <a:xfrm>
              <a:off x="-84815" y="1832260"/>
              <a:ext cx="2346531" cy="3235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TW" sz="1200" dirty="0"/>
                <a:t>Peak searching module</a:t>
              </a:r>
            </a:p>
          </p:txBody>
        </p:sp>
      </p:grpSp>
      <p:grpSp>
        <p:nvGrpSpPr>
          <p:cNvPr id="19" name="群組 18">
            <a:extLst>
              <a:ext uri="{FF2B5EF4-FFF2-40B4-BE49-F238E27FC236}">
                <a16:creationId xmlns:a16="http://schemas.microsoft.com/office/drawing/2014/main" id="{920BB80E-021F-EF41-455B-663A395A55BB}"/>
              </a:ext>
            </a:extLst>
          </p:cNvPr>
          <p:cNvGrpSpPr/>
          <p:nvPr/>
        </p:nvGrpSpPr>
        <p:grpSpPr>
          <a:xfrm>
            <a:off x="3894281" y="4908006"/>
            <a:ext cx="3809533" cy="1020910"/>
            <a:chOff x="244473" y="1847750"/>
            <a:chExt cx="4450112" cy="1192577"/>
          </a:xfrm>
        </p:grpSpPr>
        <p:pic>
          <p:nvPicPr>
            <p:cNvPr id="20" name="Picture 2" descr="PY Icon">
              <a:extLst>
                <a:ext uri="{FF2B5EF4-FFF2-40B4-BE49-F238E27FC236}">
                  <a16:creationId xmlns:a16="http://schemas.microsoft.com/office/drawing/2014/main" id="{7B6833EA-CF91-F89F-4D0F-CB1A2087CF0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2757" y="2115127"/>
              <a:ext cx="602818" cy="6028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文字方塊 20">
              <a:extLst>
                <a:ext uri="{FF2B5EF4-FFF2-40B4-BE49-F238E27FC236}">
                  <a16:creationId xmlns:a16="http://schemas.microsoft.com/office/drawing/2014/main" id="{A4386D7D-2561-5E89-5AE6-820CB2FDA745}"/>
                </a:ext>
              </a:extLst>
            </p:cNvPr>
            <p:cNvSpPr txBox="1"/>
            <p:nvPr/>
          </p:nvSpPr>
          <p:spPr>
            <a:xfrm>
              <a:off x="244473" y="2716750"/>
              <a:ext cx="1895516" cy="3235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200" dirty="0"/>
                <a:t>Annotationhelper.py</a:t>
              </a:r>
              <a:endParaRPr lang="zh-TW" altLang="en-US" sz="1200" dirty="0"/>
            </a:p>
          </p:txBody>
        </p:sp>
        <p:sp>
          <p:nvSpPr>
            <p:cNvPr id="22" name="文字方塊 21">
              <a:extLst>
                <a:ext uri="{FF2B5EF4-FFF2-40B4-BE49-F238E27FC236}">
                  <a16:creationId xmlns:a16="http://schemas.microsoft.com/office/drawing/2014/main" id="{12E2D5C8-C098-A581-0ADF-E1CBF11EDFBC}"/>
                </a:ext>
              </a:extLst>
            </p:cNvPr>
            <p:cNvSpPr txBox="1"/>
            <p:nvPr/>
          </p:nvSpPr>
          <p:spPr>
            <a:xfrm>
              <a:off x="1324588" y="1847750"/>
              <a:ext cx="3369997" cy="9707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TW" sz="1200" dirty="0">
                  <a:solidFill>
                    <a:srgbClr val="FF0000"/>
                  </a:solidFill>
                </a:rPr>
                <a:t>Try to fill out composition and features automatically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TW" sz="1200" dirty="0"/>
                <a:t>Manually label for wrong/missing label, information, </a:t>
              </a:r>
              <a:r>
                <a:rPr lang="en-US" altLang="zh-TW" sz="1200" dirty="0" err="1"/>
                <a:t>etc</a:t>
              </a:r>
              <a:endParaRPr lang="en-US" altLang="zh-TW" sz="1200" dirty="0"/>
            </a:p>
          </p:txBody>
        </p:sp>
      </p:grp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8841D1E3-C085-608B-F073-C788D695C66F}"/>
              </a:ext>
            </a:extLst>
          </p:cNvPr>
          <p:cNvSpPr txBox="1"/>
          <p:nvPr/>
        </p:nvSpPr>
        <p:spPr>
          <a:xfrm>
            <a:off x="2030370" y="4823207"/>
            <a:ext cx="21424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200" b="1" dirty="0"/>
              <a:t>Fragment set can be learnt and optimize for different experiment approaches </a:t>
            </a: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694688B4-946B-980D-69F9-0826EAC70382}"/>
              </a:ext>
            </a:extLst>
          </p:cNvPr>
          <p:cNvSpPr txBox="1"/>
          <p:nvPr/>
        </p:nvSpPr>
        <p:spPr>
          <a:xfrm>
            <a:off x="4925636" y="3787657"/>
            <a:ext cx="8747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/>
              <a:t>Call</a:t>
            </a:r>
            <a:endParaRPr lang="zh-TW" altLang="en-US" sz="1400" dirty="0"/>
          </a:p>
        </p:txBody>
      </p:sp>
      <p:sp>
        <p:nvSpPr>
          <p:cNvPr id="28" name="箭號: 向右 27">
            <a:extLst>
              <a:ext uri="{FF2B5EF4-FFF2-40B4-BE49-F238E27FC236}">
                <a16:creationId xmlns:a16="http://schemas.microsoft.com/office/drawing/2014/main" id="{C043965B-660F-67B8-AFDD-70243246CCBB}"/>
              </a:ext>
            </a:extLst>
          </p:cNvPr>
          <p:cNvSpPr/>
          <p:nvPr/>
        </p:nvSpPr>
        <p:spPr>
          <a:xfrm rot="19860697">
            <a:off x="5015314" y="4034738"/>
            <a:ext cx="761364" cy="281858"/>
          </a:xfrm>
          <a:prstGeom prst="rightArrow">
            <a:avLst>
              <a:gd name="adj1" fmla="val 50000"/>
              <a:gd name="adj2" fmla="val 100828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9" name="群組 28">
            <a:extLst>
              <a:ext uri="{FF2B5EF4-FFF2-40B4-BE49-F238E27FC236}">
                <a16:creationId xmlns:a16="http://schemas.microsoft.com/office/drawing/2014/main" id="{ADAC4D78-31AD-A995-8B30-BF4A27C47A6D}"/>
              </a:ext>
            </a:extLst>
          </p:cNvPr>
          <p:cNvGrpSpPr/>
          <p:nvPr/>
        </p:nvGrpSpPr>
        <p:grpSpPr>
          <a:xfrm>
            <a:off x="8738847" y="4335991"/>
            <a:ext cx="1867741" cy="822697"/>
            <a:chOff x="6913104" y="1471756"/>
            <a:chExt cx="1867741" cy="822697"/>
          </a:xfrm>
        </p:grpSpPr>
        <p:grpSp>
          <p:nvGrpSpPr>
            <p:cNvPr id="30" name="群組 29">
              <a:extLst>
                <a:ext uri="{FF2B5EF4-FFF2-40B4-BE49-F238E27FC236}">
                  <a16:creationId xmlns:a16="http://schemas.microsoft.com/office/drawing/2014/main" id="{5733EDF5-8601-318A-CA0E-1D89445191FB}"/>
                </a:ext>
              </a:extLst>
            </p:cNvPr>
            <p:cNvGrpSpPr/>
            <p:nvPr/>
          </p:nvGrpSpPr>
          <p:grpSpPr>
            <a:xfrm>
              <a:off x="7135085" y="1566213"/>
              <a:ext cx="530147" cy="461665"/>
              <a:chOff x="1524000" y="1722120"/>
              <a:chExt cx="655320" cy="590550"/>
            </a:xfrm>
          </p:grpSpPr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40662BF8-4170-8A38-6CE9-05E154A510B7}"/>
                  </a:ext>
                </a:extLst>
              </p:cNvPr>
              <p:cNvSpPr/>
              <p:nvPr/>
            </p:nvSpPr>
            <p:spPr>
              <a:xfrm>
                <a:off x="1524000" y="1885950"/>
                <a:ext cx="655320" cy="426720"/>
              </a:xfrm>
              <a:prstGeom prst="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 sz="1200"/>
              </a:p>
            </p:txBody>
          </p:sp>
          <p:sp>
            <p:nvSpPr>
              <p:cNvPr id="34" name="流程圖: 多重文件 33">
                <a:extLst>
                  <a:ext uri="{FF2B5EF4-FFF2-40B4-BE49-F238E27FC236}">
                    <a16:creationId xmlns:a16="http://schemas.microsoft.com/office/drawing/2014/main" id="{288BC0F0-171E-24AC-9C1B-BC70ECE969CB}"/>
                  </a:ext>
                </a:extLst>
              </p:cNvPr>
              <p:cNvSpPr/>
              <p:nvPr/>
            </p:nvSpPr>
            <p:spPr>
              <a:xfrm>
                <a:off x="1524000" y="1722120"/>
                <a:ext cx="655320" cy="266700"/>
              </a:xfrm>
              <a:prstGeom prst="flowChartMultidocumen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100" dirty="0"/>
                  <a:t>csv</a:t>
                </a:r>
                <a:endParaRPr lang="zh-TW" altLang="en-US" sz="1100" dirty="0"/>
              </a:p>
            </p:txBody>
          </p:sp>
          <p:cxnSp>
            <p:nvCxnSpPr>
              <p:cNvPr id="35" name="直線接點 34">
                <a:extLst>
                  <a:ext uri="{FF2B5EF4-FFF2-40B4-BE49-F238E27FC236}">
                    <a16:creationId xmlns:a16="http://schemas.microsoft.com/office/drawing/2014/main" id="{6C5D3CA5-43B7-A408-E99A-CFEEE59695E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73847" y="2051685"/>
                <a:ext cx="477203" cy="0"/>
              </a:xfrm>
              <a:prstGeom prst="line">
                <a:avLst/>
              </a:prstGeom>
              <a:ln w="9525" cmpd="sng">
                <a:solidFill>
                  <a:schemeClr val="tx1"/>
                </a:solidFill>
                <a:prstDash val="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直線接點 35">
                <a:extLst>
                  <a:ext uri="{FF2B5EF4-FFF2-40B4-BE49-F238E27FC236}">
                    <a16:creationId xmlns:a16="http://schemas.microsoft.com/office/drawing/2014/main" id="{BD8D0114-9404-5C05-164F-34D763A8061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73847" y="2099310"/>
                <a:ext cx="477203" cy="0"/>
              </a:xfrm>
              <a:prstGeom prst="line">
                <a:avLst/>
              </a:prstGeom>
              <a:ln w="9525" cmpd="sng">
                <a:solidFill>
                  <a:schemeClr val="tx1"/>
                </a:solidFill>
                <a:prstDash val="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直線接點 36">
                <a:extLst>
                  <a:ext uri="{FF2B5EF4-FFF2-40B4-BE49-F238E27FC236}">
                    <a16:creationId xmlns:a16="http://schemas.microsoft.com/office/drawing/2014/main" id="{E2FCDB59-002D-61E7-ACE5-B0B9C70A060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73847" y="2146935"/>
                <a:ext cx="477203" cy="0"/>
              </a:xfrm>
              <a:prstGeom prst="line">
                <a:avLst/>
              </a:prstGeom>
              <a:ln w="9525" cmpd="sng">
                <a:solidFill>
                  <a:schemeClr val="tx1"/>
                </a:solidFill>
                <a:prstDash val="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直線接點 37">
                <a:extLst>
                  <a:ext uri="{FF2B5EF4-FFF2-40B4-BE49-F238E27FC236}">
                    <a16:creationId xmlns:a16="http://schemas.microsoft.com/office/drawing/2014/main" id="{91450B76-6964-3C38-1F35-7BD5DB3A0DD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73847" y="2188210"/>
                <a:ext cx="477203" cy="0"/>
              </a:xfrm>
              <a:prstGeom prst="line">
                <a:avLst/>
              </a:prstGeom>
              <a:ln w="9525" cmpd="sng">
                <a:solidFill>
                  <a:schemeClr val="tx1"/>
                </a:solidFill>
                <a:prstDash val="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直線接點 38">
                <a:extLst>
                  <a:ext uri="{FF2B5EF4-FFF2-40B4-BE49-F238E27FC236}">
                    <a16:creationId xmlns:a16="http://schemas.microsoft.com/office/drawing/2014/main" id="{CE12C2B1-510A-6BE5-91E1-16E2D8B5681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73847" y="2239010"/>
                <a:ext cx="477203" cy="0"/>
              </a:xfrm>
              <a:prstGeom prst="line">
                <a:avLst/>
              </a:prstGeom>
              <a:ln w="9525" cmpd="sng">
                <a:solidFill>
                  <a:schemeClr val="tx1"/>
                </a:solidFill>
                <a:prstDash val="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" name="文字方塊 30">
              <a:extLst>
                <a:ext uri="{FF2B5EF4-FFF2-40B4-BE49-F238E27FC236}">
                  <a16:creationId xmlns:a16="http://schemas.microsoft.com/office/drawing/2014/main" id="{F7855343-26E7-0D22-707C-A702CEBFF048}"/>
                </a:ext>
              </a:extLst>
            </p:cNvPr>
            <p:cNvSpPr txBox="1"/>
            <p:nvPr/>
          </p:nvSpPr>
          <p:spPr>
            <a:xfrm>
              <a:off x="6913104" y="2017453"/>
              <a:ext cx="1296718" cy="277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200" dirty="0"/>
                <a:t>Extracted.csv</a:t>
              </a:r>
              <a:endParaRPr lang="zh-TW" altLang="en-US" sz="1200" dirty="0"/>
            </a:p>
          </p:txBody>
        </p:sp>
        <p:sp>
          <p:nvSpPr>
            <p:cNvPr id="32" name="文字方塊 31">
              <a:extLst>
                <a:ext uri="{FF2B5EF4-FFF2-40B4-BE49-F238E27FC236}">
                  <a16:creationId xmlns:a16="http://schemas.microsoft.com/office/drawing/2014/main" id="{4AEDEB37-CC95-A641-5B82-D3028DD7B8D0}"/>
                </a:ext>
              </a:extLst>
            </p:cNvPr>
            <p:cNvSpPr txBox="1"/>
            <p:nvPr/>
          </p:nvSpPr>
          <p:spPr>
            <a:xfrm>
              <a:off x="7657526" y="1471756"/>
              <a:ext cx="112331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TW" sz="1200" dirty="0"/>
                <a:t>Filtered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TW" sz="1200" dirty="0"/>
                <a:t>Need labelling</a:t>
              </a:r>
            </a:p>
          </p:txBody>
        </p:sp>
      </p:grpSp>
      <p:sp>
        <p:nvSpPr>
          <p:cNvPr id="40" name="箭號: 向右 39">
            <a:extLst>
              <a:ext uri="{FF2B5EF4-FFF2-40B4-BE49-F238E27FC236}">
                <a16:creationId xmlns:a16="http://schemas.microsoft.com/office/drawing/2014/main" id="{BAA5D05E-4339-2526-7C79-29BFE7F48743}"/>
              </a:ext>
            </a:extLst>
          </p:cNvPr>
          <p:cNvSpPr/>
          <p:nvPr/>
        </p:nvSpPr>
        <p:spPr>
          <a:xfrm>
            <a:off x="7737665" y="3920754"/>
            <a:ext cx="1244789" cy="281858"/>
          </a:xfrm>
          <a:prstGeom prst="rightArrow">
            <a:avLst>
              <a:gd name="adj1" fmla="val 50000"/>
              <a:gd name="adj2" fmla="val 100828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00D371FA-2BD6-A0B7-5E3B-06204614EFE0}"/>
              </a:ext>
            </a:extLst>
          </p:cNvPr>
          <p:cNvSpPr txBox="1"/>
          <p:nvPr/>
        </p:nvSpPr>
        <p:spPr>
          <a:xfrm>
            <a:off x="7160449" y="3648929"/>
            <a:ext cx="23667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/>
              <a:t>Process raw output</a:t>
            </a:r>
            <a:endParaRPr lang="zh-TW" altLang="en-US" sz="1400" dirty="0"/>
          </a:p>
        </p:txBody>
      </p:sp>
      <p:grpSp>
        <p:nvGrpSpPr>
          <p:cNvPr id="64" name="群組 63">
            <a:extLst>
              <a:ext uri="{FF2B5EF4-FFF2-40B4-BE49-F238E27FC236}">
                <a16:creationId xmlns:a16="http://schemas.microsoft.com/office/drawing/2014/main" id="{1B29352D-4CF5-FEFC-CA84-CF9F0D751567}"/>
              </a:ext>
            </a:extLst>
          </p:cNvPr>
          <p:cNvGrpSpPr/>
          <p:nvPr/>
        </p:nvGrpSpPr>
        <p:grpSpPr>
          <a:xfrm>
            <a:off x="8760820" y="3200697"/>
            <a:ext cx="1296718" cy="728240"/>
            <a:chOff x="6913104" y="1566213"/>
            <a:chExt cx="1296718" cy="728240"/>
          </a:xfrm>
        </p:grpSpPr>
        <p:grpSp>
          <p:nvGrpSpPr>
            <p:cNvPr id="65" name="群組 64">
              <a:extLst>
                <a:ext uri="{FF2B5EF4-FFF2-40B4-BE49-F238E27FC236}">
                  <a16:creationId xmlns:a16="http://schemas.microsoft.com/office/drawing/2014/main" id="{0F78F7B7-F5E4-2505-94D5-CE025C9FC9D3}"/>
                </a:ext>
              </a:extLst>
            </p:cNvPr>
            <p:cNvGrpSpPr/>
            <p:nvPr/>
          </p:nvGrpSpPr>
          <p:grpSpPr>
            <a:xfrm>
              <a:off x="7135085" y="1566213"/>
              <a:ext cx="530147" cy="461665"/>
              <a:chOff x="1524000" y="1722120"/>
              <a:chExt cx="655320" cy="590550"/>
            </a:xfrm>
          </p:grpSpPr>
          <p:sp>
            <p:nvSpPr>
              <p:cNvPr id="68" name="矩形 67">
                <a:extLst>
                  <a:ext uri="{FF2B5EF4-FFF2-40B4-BE49-F238E27FC236}">
                    <a16:creationId xmlns:a16="http://schemas.microsoft.com/office/drawing/2014/main" id="{1FD9DD7A-AFD0-F47D-28A7-DD65434A5845}"/>
                  </a:ext>
                </a:extLst>
              </p:cNvPr>
              <p:cNvSpPr/>
              <p:nvPr/>
            </p:nvSpPr>
            <p:spPr>
              <a:xfrm>
                <a:off x="1524000" y="1885950"/>
                <a:ext cx="655320" cy="426720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 sz="1200"/>
              </a:p>
            </p:txBody>
          </p:sp>
          <p:sp>
            <p:nvSpPr>
              <p:cNvPr id="69" name="流程圖: 多重文件 68">
                <a:extLst>
                  <a:ext uri="{FF2B5EF4-FFF2-40B4-BE49-F238E27FC236}">
                    <a16:creationId xmlns:a16="http://schemas.microsoft.com/office/drawing/2014/main" id="{29CCF4E0-0595-9AFF-6C12-5A808681087C}"/>
                  </a:ext>
                </a:extLst>
              </p:cNvPr>
              <p:cNvSpPr/>
              <p:nvPr/>
            </p:nvSpPr>
            <p:spPr>
              <a:xfrm>
                <a:off x="1524000" y="1722120"/>
                <a:ext cx="655320" cy="266700"/>
              </a:xfrm>
              <a:prstGeom prst="flowChartMultidocumen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100" dirty="0"/>
                  <a:t>csv</a:t>
                </a:r>
                <a:endParaRPr lang="zh-TW" altLang="en-US" sz="1100" dirty="0"/>
              </a:p>
            </p:txBody>
          </p:sp>
          <p:cxnSp>
            <p:nvCxnSpPr>
              <p:cNvPr id="70" name="直線接點 69">
                <a:extLst>
                  <a:ext uri="{FF2B5EF4-FFF2-40B4-BE49-F238E27FC236}">
                    <a16:creationId xmlns:a16="http://schemas.microsoft.com/office/drawing/2014/main" id="{C32657FB-BA19-9474-BECF-0C46EA158C9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73847" y="2051685"/>
                <a:ext cx="477203" cy="0"/>
              </a:xfrm>
              <a:prstGeom prst="line">
                <a:avLst/>
              </a:prstGeom>
              <a:ln w="9525" cmpd="sng">
                <a:solidFill>
                  <a:schemeClr val="tx1"/>
                </a:solidFill>
                <a:prstDash val="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直線接點 70">
                <a:extLst>
                  <a:ext uri="{FF2B5EF4-FFF2-40B4-BE49-F238E27FC236}">
                    <a16:creationId xmlns:a16="http://schemas.microsoft.com/office/drawing/2014/main" id="{6D063F8A-0BDA-6DEF-DC0A-8F8508F0509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73847" y="2099310"/>
                <a:ext cx="477203" cy="0"/>
              </a:xfrm>
              <a:prstGeom prst="line">
                <a:avLst/>
              </a:prstGeom>
              <a:ln w="9525" cmpd="sng">
                <a:solidFill>
                  <a:schemeClr val="tx1"/>
                </a:solidFill>
                <a:prstDash val="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直線接點 71">
                <a:extLst>
                  <a:ext uri="{FF2B5EF4-FFF2-40B4-BE49-F238E27FC236}">
                    <a16:creationId xmlns:a16="http://schemas.microsoft.com/office/drawing/2014/main" id="{076E37B5-ECBB-4181-1AA6-25691C63EDD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73847" y="2146935"/>
                <a:ext cx="477203" cy="0"/>
              </a:xfrm>
              <a:prstGeom prst="line">
                <a:avLst/>
              </a:prstGeom>
              <a:ln w="9525" cmpd="sng">
                <a:solidFill>
                  <a:schemeClr val="tx1"/>
                </a:solidFill>
                <a:prstDash val="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直線接點 72">
                <a:extLst>
                  <a:ext uri="{FF2B5EF4-FFF2-40B4-BE49-F238E27FC236}">
                    <a16:creationId xmlns:a16="http://schemas.microsoft.com/office/drawing/2014/main" id="{C84B186B-BAFF-2BE3-6CA3-58ADD4C00F2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73847" y="2188210"/>
                <a:ext cx="477203" cy="0"/>
              </a:xfrm>
              <a:prstGeom prst="line">
                <a:avLst/>
              </a:prstGeom>
              <a:ln w="9525" cmpd="sng">
                <a:solidFill>
                  <a:schemeClr val="tx1"/>
                </a:solidFill>
                <a:prstDash val="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直線接點 73">
                <a:extLst>
                  <a:ext uri="{FF2B5EF4-FFF2-40B4-BE49-F238E27FC236}">
                    <a16:creationId xmlns:a16="http://schemas.microsoft.com/office/drawing/2014/main" id="{686D1CF9-3CE3-2200-3978-733CDC6FC5C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73847" y="2239010"/>
                <a:ext cx="477203" cy="0"/>
              </a:xfrm>
              <a:prstGeom prst="line">
                <a:avLst/>
              </a:prstGeom>
              <a:ln w="9525" cmpd="sng">
                <a:solidFill>
                  <a:schemeClr val="tx1"/>
                </a:solidFill>
                <a:prstDash val="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6" name="文字方塊 65">
              <a:extLst>
                <a:ext uri="{FF2B5EF4-FFF2-40B4-BE49-F238E27FC236}">
                  <a16:creationId xmlns:a16="http://schemas.microsoft.com/office/drawing/2014/main" id="{AAD1A839-EFFE-77BE-0030-4E3038A5A769}"/>
                </a:ext>
              </a:extLst>
            </p:cNvPr>
            <p:cNvSpPr txBox="1"/>
            <p:nvPr/>
          </p:nvSpPr>
          <p:spPr>
            <a:xfrm>
              <a:off x="6913104" y="2017453"/>
              <a:ext cx="1296718" cy="277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200" dirty="0"/>
                <a:t>Rawoutput.csv</a:t>
              </a:r>
              <a:endParaRPr lang="zh-TW" altLang="en-US" sz="1200" dirty="0"/>
            </a:p>
          </p:txBody>
        </p:sp>
      </p:grpSp>
      <p:sp>
        <p:nvSpPr>
          <p:cNvPr id="75" name="箭號: 向右 74">
            <a:extLst>
              <a:ext uri="{FF2B5EF4-FFF2-40B4-BE49-F238E27FC236}">
                <a16:creationId xmlns:a16="http://schemas.microsoft.com/office/drawing/2014/main" id="{5F636FF5-2608-ED3D-A1D6-3972546574A9}"/>
              </a:ext>
            </a:extLst>
          </p:cNvPr>
          <p:cNvSpPr/>
          <p:nvPr/>
        </p:nvSpPr>
        <p:spPr>
          <a:xfrm rot="5400000">
            <a:off x="8999060" y="4017598"/>
            <a:ext cx="475538" cy="281858"/>
          </a:xfrm>
          <a:prstGeom prst="rightArrow">
            <a:avLst>
              <a:gd name="adj1" fmla="val 50000"/>
              <a:gd name="adj2" fmla="val 61504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6" name="箭號: 向右 75">
            <a:extLst>
              <a:ext uri="{FF2B5EF4-FFF2-40B4-BE49-F238E27FC236}">
                <a16:creationId xmlns:a16="http://schemas.microsoft.com/office/drawing/2014/main" id="{C56AFE93-D851-FBD7-594F-A2BC6E3117CB}"/>
              </a:ext>
            </a:extLst>
          </p:cNvPr>
          <p:cNvSpPr/>
          <p:nvPr/>
        </p:nvSpPr>
        <p:spPr>
          <a:xfrm>
            <a:off x="7682040" y="5293700"/>
            <a:ext cx="1244789" cy="281858"/>
          </a:xfrm>
          <a:prstGeom prst="rightArrow">
            <a:avLst>
              <a:gd name="adj1" fmla="val 50000"/>
              <a:gd name="adj2" fmla="val 100828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7" name="文字方塊 76">
            <a:extLst>
              <a:ext uri="{FF2B5EF4-FFF2-40B4-BE49-F238E27FC236}">
                <a16:creationId xmlns:a16="http://schemas.microsoft.com/office/drawing/2014/main" id="{0ACE96A2-7C38-CBD8-7A0C-BDF7414D199B}"/>
              </a:ext>
            </a:extLst>
          </p:cNvPr>
          <p:cNvSpPr txBox="1"/>
          <p:nvPr/>
        </p:nvSpPr>
        <p:spPr>
          <a:xfrm>
            <a:off x="7675812" y="5087141"/>
            <a:ext cx="10850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/>
              <a:t>Label data</a:t>
            </a:r>
            <a:endParaRPr lang="zh-TW" altLang="en-US" sz="1400" dirty="0"/>
          </a:p>
        </p:txBody>
      </p:sp>
      <p:sp>
        <p:nvSpPr>
          <p:cNvPr id="89" name="箭號: 向右 88">
            <a:extLst>
              <a:ext uri="{FF2B5EF4-FFF2-40B4-BE49-F238E27FC236}">
                <a16:creationId xmlns:a16="http://schemas.microsoft.com/office/drawing/2014/main" id="{8B44BD94-395B-4304-8644-C5A00A538EC4}"/>
              </a:ext>
            </a:extLst>
          </p:cNvPr>
          <p:cNvSpPr/>
          <p:nvPr/>
        </p:nvSpPr>
        <p:spPr>
          <a:xfrm rot="5400000">
            <a:off x="9014732" y="5282751"/>
            <a:ext cx="516046" cy="281858"/>
          </a:xfrm>
          <a:prstGeom prst="rightArrow">
            <a:avLst>
              <a:gd name="adj1" fmla="val 50000"/>
              <a:gd name="adj2" fmla="val 61504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90" name="群組 89">
            <a:extLst>
              <a:ext uri="{FF2B5EF4-FFF2-40B4-BE49-F238E27FC236}">
                <a16:creationId xmlns:a16="http://schemas.microsoft.com/office/drawing/2014/main" id="{21B092D4-EEB0-27E2-E790-835B45C71D98}"/>
              </a:ext>
            </a:extLst>
          </p:cNvPr>
          <p:cNvGrpSpPr/>
          <p:nvPr/>
        </p:nvGrpSpPr>
        <p:grpSpPr>
          <a:xfrm>
            <a:off x="8796334" y="5626326"/>
            <a:ext cx="2108449" cy="822697"/>
            <a:chOff x="6913104" y="1471756"/>
            <a:chExt cx="2108449" cy="822697"/>
          </a:xfrm>
        </p:grpSpPr>
        <p:grpSp>
          <p:nvGrpSpPr>
            <p:cNvPr id="91" name="群組 90">
              <a:extLst>
                <a:ext uri="{FF2B5EF4-FFF2-40B4-BE49-F238E27FC236}">
                  <a16:creationId xmlns:a16="http://schemas.microsoft.com/office/drawing/2014/main" id="{4F52844C-7AE0-1B60-18D5-0DCFF2BD565B}"/>
                </a:ext>
              </a:extLst>
            </p:cNvPr>
            <p:cNvGrpSpPr/>
            <p:nvPr/>
          </p:nvGrpSpPr>
          <p:grpSpPr>
            <a:xfrm>
              <a:off x="7135085" y="1566213"/>
              <a:ext cx="530147" cy="461665"/>
              <a:chOff x="1524000" y="1722120"/>
              <a:chExt cx="655320" cy="590550"/>
            </a:xfrm>
          </p:grpSpPr>
          <p:sp>
            <p:nvSpPr>
              <p:cNvPr id="94" name="矩形 93">
                <a:extLst>
                  <a:ext uri="{FF2B5EF4-FFF2-40B4-BE49-F238E27FC236}">
                    <a16:creationId xmlns:a16="http://schemas.microsoft.com/office/drawing/2014/main" id="{ECA73487-FD8C-4E87-67D4-FA0D8AA898BE}"/>
                  </a:ext>
                </a:extLst>
              </p:cNvPr>
              <p:cNvSpPr/>
              <p:nvPr/>
            </p:nvSpPr>
            <p:spPr>
              <a:xfrm>
                <a:off x="1524000" y="1885950"/>
                <a:ext cx="655320" cy="426720"/>
              </a:xfrm>
              <a:prstGeom prst="rect">
                <a:avLst/>
              </a:prstGeom>
              <a:ln>
                <a:solidFill>
                  <a:srgbClr val="0070C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 sz="1200"/>
              </a:p>
            </p:txBody>
          </p:sp>
          <p:sp>
            <p:nvSpPr>
              <p:cNvPr id="95" name="流程圖: 多重文件 94">
                <a:extLst>
                  <a:ext uri="{FF2B5EF4-FFF2-40B4-BE49-F238E27FC236}">
                    <a16:creationId xmlns:a16="http://schemas.microsoft.com/office/drawing/2014/main" id="{A03AA5AE-98A9-759E-25CE-5857A85BAAD7}"/>
                  </a:ext>
                </a:extLst>
              </p:cNvPr>
              <p:cNvSpPr/>
              <p:nvPr/>
            </p:nvSpPr>
            <p:spPr>
              <a:xfrm>
                <a:off x="1524000" y="1722120"/>
                <a:ext cx="655320" cy="266700"/>
              </a:xfrm>
              <a:prstGeom prst="flowChartMultidocument">
                <a:avLst/>
              </a:prstGeom>
              <a:solidFill>
                <a:srgbClr val="00B0F0"/>
              </a:solidFill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100" dirty="0"/>
                  <a:t>csv</a:t>
                </a:r>
                <a:endParaRPr lang="zh-TW" altLang="en-US" sz="1100" dirty="0"/>
              </a:p>
            </p:txBody>
          </p:sp>
          <p:cxnSp>
            <p:nvCxnSpPr>
              <p:cNvPr id="96" name="直線接點 95">
                <a:extLst>
                  <a:ext uri="{FF2B5EF4-FFF2-40B4-BE49-F238E27FC236}">
                    <a16:creationId xmlns:a16="http://schemas.microsoft.com/office/drawing/2014/main" id="{8D6C689E-2061-3A90-057C-018ABD96380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73847" y="2051685"/>
                <a:ext cx="477203" cy="0"/>
              </a:xfrm>
              <a:prstGeom prst="line">
                <a:avLst/>
              </a:prstGeom>
              <a:ln w="9525" cmpd="sng">
                <a:solidFill>
                  <a:schemeClr val="tx1"/>
                </a:solidFill>
                <a:prstDash val="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直線接點 96">
                <a:extLst>
                  <a:ext uri="{FF2B5EF4-FFF2-40B4-BE49-F238E27FC236}">
                    <a16:creationId xmlns:a16="http://schemas.microsoft.com/office/drawing/2014/main" id="{F01A8D8C-88A8-6936-4167-D2836CC0F16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73847" y="2099310"/>
                <a:ext cx="477203" cy="0"/>
              </a:xfrm>
              <a:prstGeom prst="line">
                <a:avLst/>
              </a:prstGeom>
              <a:ln w="9525" cmpd="sng">
                <a:solidFill>
                  <a:schemeClr val="tx1"/>
                </a:solidFill>
                <a:prstDash val="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直線接點 97">
                <a:extLst>
                  <a:ext uri="{FF2B5EF4-FFF2-40B4-BE49-F238E27FC236}">
                    <a16:creationId xmlns:a16="http://schemas.microsoft.com/office/drawing/2014/main" id="{ECD3BBB4-4941-4357-CD15-D7E2CC1F47D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73847" y="2146935"/>
                <a:ext cx="477203" cy="0"/>
              </a:xfrm>
              <a:prstGeom prst="line">
                <a:avLst/>
              </a:prstGeom>
              <a:ln w="9525" cmpd="sng">
                <a:solidFill>
                  <a:schemeClr val="tx1"/>
                </a:solidFill>
                <a:prstDash val="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直線接點 98">
                <a:extLst>
                  <a:ext uri="{FF2B5EF4-FFF2-40B4-BE49-F238E27FC236}">
                    <a16:creationId xmlns:a16="http://schemas.microsoft.com/office/drawing/2014/main" id="{D08F1207-D6B8-3957-0612-959E62086FE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73847" y="2188210"/>
                <a:ext cx="477203" cy="0"/>
              </a:xfrm>
              <a:prstGeom prst="line">
                <a:avLst/>
              </a:prstGeom>
              <a:ln w="9525" cmpd="sng">
                <a:solidFill>
                  <a:schemeClr val="tx1"/>
                </a:solidFill>
                <a:prstDash val="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直線接點 99">
                <a:extLst>
                  <a:ext uri="{FF2B5EF4-FFF2-40B4-BE49-F238E27FC236}">
                    <a16:creationId xmlns:a16="http://schemas.microsoft.com/office/drawing/2014/main" id="{06C217F2-0792-6C3A-880C-F54F2CA5387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73847" y="2239010"/>
                <a:ext cx="477203" cy="0"/>
              </a:xfrm>
              <a:prstGeom prst="line">
                <a:avLst/>
              </a:prstGeom>
              <a:ln w="9525" cmpd="sng">
                <a:solidFill>
                  <a:schemeClr val="tx1"/>
                </a:solidFill>
                <a:prstDash val="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2" name="文字方塊 91">
              <a:extLst>
                <a:ext uri="{FF2B5EF4-FFF2-40B4-BE49-F238E27FC236}">
                  <a16:creationId xmlns:a16="http://schemas.microsoft.com/office/drawing/2014/main" id="{68B71AF3-0543-BD5A-8E42-807424A2AA1C}"/>
                </a:ext>
              </a:extLst>
            </p:cNvPr>
            <p:cNvSpPr txBox="1"/>
            <p:nvPr/>
          </p:nvSpPr>
          <p:spPr>
            <a:xfrm>
              <a:off x="6913104" y="2017453"/>
              <a:ext cx="1296718" cy="277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200" dirty="0"/>
                <a:t>Labelled.csv</a:t>
              </a:r>
              <a:endParaRPr lang="zh-TW" altLang="en-US" sz="1200" dirty="0"/>
            </a:p>
          </p:txBody>
        </p:sp>
        <p:sp>
          <p:nvSpPr>
            <p:cNvPr id="93" name="文字方塊 92">
              <a:extLst>
                <a:ext uri="{FF2B5EF4-FFF2-40B4-BE49-F238E27FC236}">
                  <a16:creationId xmlns:a16="http://schemas.microsoft.com/office/drawing/2014/main" id="{EE6F3007-4764-1392-FAE2-DA3849ABA275}"/>
                </a:ext>
              </a:extLst>
            </p:cNvPr>
            <p:cNvSpPr txBox="1"/>
            <p:nvPr/>
          </p:nvSpPr>
          <p:spPr>
            <a:xfrm>
              <a:off x="7657526" y="1471756"/>
              <a:ext cx="136402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TW" sz="1200" dirty="0"/>
                <a:t>Labelled</a:t>
              </a:r>
            </a:p>
          </p:txBody>
        </p:sp>
      </p:grpSp>
      <p:grpSp>
        <p:nvGrpSpPr>
          <p:cNvPr id="101" name="群組 100">
            <a:extLst>
              <a:ext uri="{FF2B5EF4-FFF2-40B4-BE49-F238E27FC236}">
                <a16:creationId xmlns:a16="http://schemas.microsoft.com/office/drawing/2014/main" id="{86A82EC0-88D1-7EB3-A6CC-AEAA9F4F61E2}"/>
              </a:ext>
            </a:extLst>
          </p:cNvPr>
          <p:cNvGrpSpPr/>
          <p:nvPr/>
        </p:nvGrpSpPr>
        <p:grpSpPr>
          <a:xfrm>
            <a:off x="8891752" y="0"/>
            <a:ext cx="1776248" cy="525518"/>
            <a:chOff x="7367752" y="0"/>
            <a:chExt cx="1776248" cy="525518"/>
          </a:xfrm>
          <a:solidFill>
            <a:schemeClr val="bg1">
              <a:lumMod val="85000"/>
            </a:schemeClr>
          </a:solidFill>
        </p:grpSpPr>
        <p:sp>
          <p:nvSpPr>
            <p:cNvPr id="102" name="五邊形 4">
              <a:extLst>
                <a:ext uri="{FF2B5EF4-FFF2-40B4-BE49-F238E27FC236}">
                  <a16:creationId xmlns:a16="http://schemas.microsoft.com/office/drawing/2014/main" id="{758C2CCE-4AD5-A481-B685-CA9BACFDB081}"/>
                </a:ext>
              </a:extLst>
            </p:cNvPr>
            <p:cNvSpPr/>
            <p:nvPr/>
          </p:nvSpPr>
          <p:spPr>
            <a:xfrm rot="10800000">
              <a:off x="7367752" y="0"/>
              <a:ext cx="1776248" cy="525518"/>
            </a:xfrm>
            <a:prstGeom prst="homePlat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03" name="文字方塊 102">
              <a:extLst>
                <a:ext uri="{FF2B5EF4-FFF2-40B4-BE49-F238E27FC236}">
                  <a16:creationId xmlns:a16="http://schemas.microsoft.com/office/drawing/2014/main" id="{D994D6F4-C1A6-806C-AAA9-3CFCE6709B6B}"/>
                </a:ext>
              </a:extLst>
            </p:cNvPr>
            <p:cNvSpPr txBox="1"/>
            <p:nvPr/>
          </p:nvSpPr>
          <p:spPr>
            <a:xfrm>
              <a:off x="7835798" y="83823"/>
              <a:ext cx="1189054" cy="369332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spAutoFit/>
            </a:bodyPr>
            <a:lstStyle/>
            <a:p>
              <a:r>
                <a:rPr kumimoji="1" lang="en-US" altLang="zh-TW" dirty="0"/>
                <a:t>Progress</a:t>
              </a:r>
              <a:endParaRPr kumimoji="1" lang="zh-TW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0935103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AA84F67-E985-6782-719A-B3A36C19B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sz="2800" dirty="0"/>
              <a:t>The question I asked in last long progress</a:t>
            </a:r>
            <a:endParaRPr lang="zh-TW" altLang="en-US" sz="2800" dirty="0"/>
          </a:p>
        </p:txBody>
      </p:sp>
      <p:grpSp>
        <p:nvGrpSpPr>
          <p:cNvPr id="110" name="群組 109">
            <a:extLst>
              <a:ext uri="{FF2B5EF4-FFF2-40B4-BE49-F238E27FC236}">
                <a16:creationId xmlns:a16="http://schemas.microsoft.com/office/drawing/2014/main" id="{AFF6578B-73FF-4A5B-52A9-1B088A4E6007}"/>
              </a:ext>
            </a:extLst>
          </p:cNvPr>
          <p:cNvGrpSpPr/>
          <p:nvPr/>
        </p:nvGrpSpPr>
        <p:grpSpPr>
          <a:xfrm>
            <a:off x="2408663" y="1944590"/>
            <a:ext cx="7326681" cy="1936048"/>
            <a:chOff x="150957" y="1266498"/>
            <a:chExt cx="8361380" cy="2209463"/>
          </a:xfrm>
        </p:grpSpPr>
        <p:grpSp>
          <p:nvGrpSpPr>
            <p:cNvPr id="63" name="群組 62">
              <a:extLst>
                <a:ext uri="{FF2B5EF4-FFF2-40B4-BE49-F238E27FC236}">
                  <a16:creationId xmlns:a16="http://schemas.microsoft.com/office/drawing/2014/main" id="{DA47101A-B0B7-7E71-F7DE-07C292F2AD24}"/>
                </a:ext>
              </a:extLst>
            </p:cNvPr>
            <p:cNvGrpSpPr/>
            <p:nvPr/>
          </p:nvGrpSpPr>
          <p:grpSpPr>
            <a:xfrm>
              <a:off x="908910" y="1431282"/>
              <a:ext cx="7603427" cy="2044679"/>
              <a:chOff x="622793" y="1274466"/>
              <a:chExt cx="8471068" cy="2405291"/>
            </a:xfrm>
          </p:grpSpPr>
          <p:sp>
            <p:nvSpPr>
              <p:cNvPr id="67" name="矩形: 圓角 66">
                <a:extLst>
                  <a:ext uri="{FF2B5EF4-FFF2-40B4-BE49-F238E27FC236}">
                    <a16:creationId xmlns:a16="http://schemas.microsoft.com/office/drawing/2014/main" id="{443D3391-486D-7D76-1C14-3EE110669C0B}"/>
                  </a:ext>
                </a:extLst>
              </p:cNvPr>
              <p:cNvSpPr/>
              <p:nvPr/>
            </p:nvSpPr>
            <p:spPr>
              <a:xfrm>
                <a:off x="622793" y="2730005"/>
                <a:ext cx="1261423" cy="377371"/>
              </a:xfrm>
              <a:prstGeom prst="round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200" dirty="0">
                    <a:solidFill>
                      <a:schemeClr val="tx1"/>
                    </a:solidFill>
                  </a:rPr>
                  <a:t>MS1 scan</a:t>
                </a:r>
                <a:endParaRPr lang="zh-TW" alt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8" name="矩形: 圓角 77">
                <a:extLst>
                  <a:ext uri="{FF2B5EF4-FFF2-40B4-BE49-F238E27FC236}">
                    <a16:creationId xmlns:a16="http://schemas.microsoft.com/office/drawing/2014/main" id="{4B5B72EF-C48F-791B-1FAC-9B78369EAE45}"/>
                  </a:ext>
                </a:extLst>
              </p:cNvPr>
              <p:cNvSpPr/>
              <p:nvPr/>
            </p:nvSpPr>
            <p:spPr>
              <a:xfrm>
                <a:off x="3009729" y="2730004"/>
                <a:ext cx="1261423" cy="377371"/>
              </a:xfrm>
              <a:prstGeom prst="round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200" dirty="0">
                    <a:solidFill>
                      <a:schemeClr val="tx1"/>
                    </a:solidFill>
                  </a:rPr>
                  <a:t>Theo. Mass</a:t>
                </a:r>
                <a:endParaRPr lang="zh-TW" alt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9" name="矩形: 圓角 78">
                <a:extLst>
                  <a:ext uri="{FF2B5EF4-FFF2-40B4-BE49-F238E27FC236}">
                    <a16:creationId xmlns:a16="http://schemas.microsoft.com/office/drawing/2014/main" id="{2B63C18C-9A41-7FC3-FE25-8BCD4DA5B9CE}"/>
                  </a:ext>
                </a:extLst>
              </p:cNvPr>
              <p:cNvSpPr/>
              <p:nvPr/>
            </p:nvSpPr>
            <p:spPr>
              <a:xfrm>
                <a:off x="5782626" y="1560446"/>
                <a:ext cx="1261423" cy="377371"/>
              </a:xfrm>
              <a:prstGeom prst="round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200" dirty="0">
                    <a:solidFill>
                      <a:schemeClr val="tx1"/>
                    </a:solidFill>
                  </a:rPr>
                  <a:t>Structure</a:t>
                </a:r>
                <a:endParaRPr lang="zh-TW" alt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0" name="矩形: 圓角 79">
                <a:extLst>
                  <a:ext uri="{FF2B5EF4-FFF2-40B4-BE49-F238E27FC236}">
                    <a16:creationId xmlns:a16="http://schemas.microsoft.com/office/drawing/2014/main" id="{3C3351BE-F817-B0C9-7365-CBF731C4B7EE}"/>
                  </a:ext>
                </a:extLst>
              </p:cNvPr>
              <p:cNvSpPr/>
              <p:nvPr/>
            </p:nvSpPr>
            <p:spPr>
              <a:xfrm>
                <a:off x="3029528" y="1502888"/>
                <a:ext cx="1261423" cy="377371"/>
              </a:xfrm>
              <a:prstGeom prst="round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200" dirty="0" err="1">
                    <a:solidFill>
                      <a:schemeClr val="tx1"/>
                    </a:solidFill>
                  </a:rPr>
                  <a:t>Peaklist</a:t>
                </a:r>
                <a:r>
                  <a:rPr lang="en-US" altLang="zh-TW" sz="1200" dirty="0">
                    <a:solidFill>
                      <a:schemeClr val="tx1"/>
                    </a:solidFill>
                  </a:rPr>
                  <a:t> </a:t>
                </a:r>
                <a:endParaRPr lang="zh-TW" alt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1" name="文字方塊 80">
                <a:extLst>
                  <a:ext uri="{FF2B5EF4-FFF2-40B4-BE49-F238E27FC236}">
                    <a16:creationId xmlns:a16="http://schemas.microsoft.com/office/drawing/2014/main" id="{D6FF73E1-7312-891A-C1E0-9CA4F93C1165}"/>
                  </a:ext>
                </a:extLst>
              </p:cNvPr>
              <p:cNvSpPr txBox="1"/>
              <p:nvPr/>
            </p:nvSpPr>
            <p:spPr>
              <a:xfrm>
                <a:off x="3302661" y="1894114"/>
                <a:ext cx="3084944" cy="3512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100" dirty="0"/>
                  <a:t>(hit </a:t>
                </a:r>
                <a:r>
                  <a:rPr lang="en-US" altLang="zh-TW" sz="1100" dirty="0" err="1"/>
                  <a:t>peaklist</a:t>
                </a:r>
                <a:r>
                  <a:rPr lang="en-US" altLang="zh-TW" sz="1100" dirty="0"/>
                  <a:t>, relative intensity)</a:t>
                </a:r>
                <a:endParaRPr lang="zh-TW" altLang="en-US" sz="1100" dirty="0"/>
              </a:p>
            </p:txBody>
          </p:sp>
          <p:sp>
            <p:nvSpPr>
              <p:cNvPr id="82" name="矩形: 圓角 81">
                <a:extLst>
                  <a:ext uri="{FF2B5EF4-FFF2-40B4-BE49-F238E27FC236}">
                    <a16:creationId xmlns:a16="http://schemas.microsoft.com/office/drawing/2014/main" id="{B4A31DB3-FC91-07BE-AD2E-B0FFAC517380}"/>
                  </a:ext>
                </a:extLst>
              </p:cNvPr>
              <p:cNvSpPr/>
              <p:nvPr/>
            </p:nvSpPr>
            <p:spPr>
              <a:xfrm>
                <a:off x="622793" y="1525650"/>
                <a:ext cx="1261423" cy="377371"/>
              </a:xfrm>
              <a:prstGeom prst="round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200" dirty="0">
                    <a:solidFill>
                      <a:schemeClr val="tx1"/>
                    </a:solidFill>
                  </a:rPr>
                  <a:t>MS2 scan</a:t>
                </a:r>
                <a:endParaRPr lang="zh-TW" alt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3" name="文字方塊 82">
                <a:extLst>
                  <a:ext uri="{FF2B5EF4-FFF2-40B4-BE49-F238E27FC236}">
                    <a16:creationId xmlns:a16="http://schemas.microsoft.com/office/drawing/2014/main" id="{FDF13E64-E9CA-5304-CB72-CD2C331BBD38}"/>
                  </a:ext>
                </a:extLst>
              </p:cNvPr>
              <p:cNvSpPr txBox="1"/>
              <p:nvPr/>
            </p:nvSpPr>
            <p:spPr>
              <a:xfrm>
                <a:off x="2050472" y="1277245"/>
                <a:ext cx="683491" cy="3512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100" dirty="0"/>
                  <a:t>has</a:t>
                </a:r>
                <a:endParaRPr lang="zh-TW" altLang="en-US" sz="1100" dirty="0"/>
              </a:p>
            </p:txBody>
          </p:sp>
          <p:sp>
            <p:nvSpPr>
              <p:cNvPr id="84" name="箭號: 向右 83">
                <a:extLst>
                  <a:ext uri="{FF2B5EF4-FFF2-40B4-BE49-F238E27FC236}">
                    <a16:creationId xmlns:a16="http://schemas.microsoft.com/office/drawing/2014/main" id="{C673E8C2-BFDD-7D62-3FB3-CC5C40ED2824}"/>
                  </a:ext>
                </a:extLst>
              </p:cNvPr>
              <p:cNvSpPr/>
              <p:nvPr/>
            </p:nvSpPr>
            <p:spPr>
              <a:xfrm>
                <a:off x="2050472" y="1560446"/>
                <a:ext cx="812800" cy="307777"/>
              </a:xfrm>
              <a:prstGeom prst="rightArrow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400"/>
              </a:p>
            </p:txBody>
          </p:sp>
          <p:sp>
            <p:nvSpPr>
              <p:cNvPr id="85" name="箭號: 向右 84">
                <a:extLst>
                  <a:ext uri="{FF2B5EF4-FFF2-40B4-BE49-F238E27FC236}">
                    <a16:creationId xmlns:a16="http://schemas.microsoft.com/office/drawing/2014/main" id="{CE0B863B-3A04-9E55-1420-2F4FDE5C85F7}"/>
                  </a:ext>
                </a:extLst>
              </p:cNvPr>
              <p:cNvSpPr/>
              <p:nvPr/>
            </p:nvSpPr>
            <p:spPr>
              <a:xfrm rot="5400000">
                <a:off x="992993" y="2180012"/>
                <a:ext cx="521021" cy="307777"/>
              </a:xfrm>
              <a:prstGeom prst="rightArrow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400"/>
              </a:p>
            </p:txBody>
          </p:sp>
          <p:sp>
            <p:nvSpPr>
              <p:cNvPr id="86" name="文字方塊 85">
                <a:extLst>
                  <a:ext uri="{FF2B5EF4-FFF2-40B4-BE49-F238E27FC236}">
                    <a16:creationId xmlns:a16="http://schemas.microsoft.com/office/drawing/2014/main" id="{E20AC636-5224-BF23-2655-FF27AED163C1}"/>
                  </a:ext>
                </a:extLst>
              </p:cNvPr>
              <p:cNvSpPr txBox="1"/>
              <p:nvPr/>
            </p:nvSpPr>
            <p:spPr>
              <a:xfrm>
                <a:off x="1454725" y="2145154"/>
                <a:ext cx="1191491" cy="3512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100" dirty="0"/>
                  <a:t>traceback</a:t>
                </a:r>
                <a:endParaRPr lang="zh-TW" altLang="en-US" sz="1100" dirty="0"/>
              </a:p>
            </p:txBody>
          </p:sp>
          <p:sp>
            <p:nvSpPr>
              <p:cNvPr id="87" name="文字方塊 86">
                <a:extLst>
                  <a:ext uri="{FF2B5EF4-FFF2-40B4-BE49-F238E27FC236}">
                    <a16:creationId xmlns:a16="http://schemas.microsoft.com/office/drawing/2014/main" id="{903C366B-8AA5-FEDD-0928-95959948C16F}"/>
                  </a:ext>
                </a:extLst>
              </p:cNvPr>
              <p:cNvSpPr txBox="1"/>
              <p:nvPr/>
            </p:nvSpPr>
            <p:spPr>
              <a:xfrm>
                <a:off x="1884216" y="3101293"/>
                <a:ext cx="1261423" cy="5784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100" dirty="0"/>
                  <a:t>Supporting evidence (?) </a:t>
                </a:r>
                <a:endParaRPr lang="zh-TW" altLang="en-US" sz="1100" dirty="0"/>
              </a:p>
            </p:txBody>
          </p:sp>
          <p:sp>
            <p:nvSpPr>
              <p:cNvPr id="88" name="箭號: 向右 87">
                <a:extLst>
                  <a:ext uri="{FF2B5EF4-FFF2-40B4-BE49-F238E27FC236}">
                    <a16:creationId xmlns:a16="http://schemas.microsoft.com/office/drawing/2014/main" id="{BE554047-3402-A4EC-94CB-BA9F70B9BBCE}"/>
                  </a:ext>
                </a:extLst>
              </p:cNvPr>
              <p:cNvSpPr/>
              <p:nvPr/>
            </p:nvSpPr>
            <p:spPr>
              <a:xfrm>
                <a:off x="2050472" y="2764802"/>
                <a:ext cx="812800" cy="307777"/>
              </a:xfrm>
              <a:prstGeom prst="rightArrow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400"/>
              </a:p>
            </p:txBody>
          </p:sp>
          <p:sp>
            <p:nvSpPr>
              <p:cNvPr id="101" name="文字方塊 100">
                <a:extLst>
                  <a:ext uri="{FF2B5EF4-FFF2-40B4-BE49-F238E27FC236}">
                    <a16:creationId xmlns:a16="http://schemas.microsoft.com/office/drawing/2014/main" id="{98562610-048F-A201-21DD-EB33C474C28F}"/>
                  </a:ext>
                </a:extLst>
              </p:cNvPr>
              <p:cNvSpPr txBox="1"/>
              <p:nvPr/>
            </p:nvSpPr>
            <p:spPr>
              <a:xfrm>
                <a:off x="6008917" y="1903021"/>
                <a:ext cx="3084944" cy="3512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100" dirty="0"/>
                  <a:t>Based on observed peaks</a:t>
                </a:r>
                <a:endParaRPr lang="zh-TW" altLang="en-US" sz="1100" dirty="0"/>
              </a:p>
            </p:txBody>
          </p:sp>
          <p:sp>
            <p:nvSpPr>
              <p:cNvPr id="102" name="文字方塊 101">
                <a:extLst>
                  <a:ext uri="{FF2B5EF4-FFF2-40B4-BE49-F238E27FC236}">
                    <a16:creationId xmlns:a16="http://schemas.microsoft.com/office/drawing/2014/main" id="{557BAAE0-9F81-0F12-13E6-C978280A72D2}"/>
                  </a:ext>
                </a:extLst>
              </p:cNvPr>
              <p:cNvSpPr txBox="1"/>
              <p:nvPr/>
            </p:nvSpPr>
            <p:spPr>
              <a:xfrm>
                <a:off x="4488878" y="1274466"/>
                <a:ext cx="1261423" cy="3512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100" dirty="0"/>
                  <a:t>Deduce</a:t>
                </a:r>
                <a:endParaRPr lang="zh-TW" altLang="en-US" sz="1100" dirty="0"/>
              </a:p>
            </p:txBody>
          </p:sp>
          <p:sp>
            <p:nvSpPr>
              <p:cNvPr id="103" name="箭號: 向右 102">
                <a:extLst>
                  <a:ext uri="{FF2B5EF4-FFF2-40B4-BE49-F238E27FC236}">
                    <a16:creationId xmlns:a16="http://schemas.microsoft.com/office/drawing/2014/main" id="{B46812B8-5ED6-26E6-D170-2376954088B9}"/>
                  </a:ext>
                </a:extLst>
              </p:cNvPr>
              <p:cNvSpPr/>
              <p:nvPr/>
            </p:nvSpPr>
            <p:spPr>
              <a:xfrm>
                <a:off x="4586515" y="1560446"/>
                <a:ext cx="918357" cy="307777"/>
              </a:xfrm>
              <a:prstGeom prst="rightArrow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400"/>
              </a:p>
            </p:txBody>
          </p:sp>
          <p:sp>
            <p:nvSpPr>
              <p:cNvPr id="104" name="箭號: 向右 103">
                <a:extLst>
                  <a:ext uri="{FF2B5EF4-FFF2-40B4-BE49-F238E27FC236}">
                    <a16:creationId xmlns:a16="http://schemas.microsoft.com/office/drawing/2014/main" id="{0BE0757C-6724-4293-7274-530430EF2872}"/>
                  </a:ext>
                </a:extLst>
              </p:cNvPr>
              <p:cNvSpPr/>
              <p:nvPr/>
            </p:nvSpPr>
            <p:spPr>
              <a:xfrm rot="9900000">
                <a:off x="4320573" y="2379137"/>
                <a:ext cx="1993396" cy="307777"/>
              </a:xfrm>
              <a:prstGeom prst="rightArrow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400"/>
              </a:p>
            </p:txBody>
          </p:sp>
          <p:sp>
            <p:nvSpPr>
              <p:cNvPr id="105" name="文字方塊 104">
                <a:extLst>
                  <a:ext uri="{FF2B5EF4-FFF2-40B4-BE49-F238E27FC236}">
                    <a16:creationId xmlns:a16="http://schemas.microsoft.com/office/drawing/2014/main" id="{4CC7A76D-A298-916F-2A06-48008DDFD5E9}"/>
                  </a:ext>
                </a:extLst>
              </p:cNvPr>
              <p:cNvSpPr txBox="1"/>
              <p:nvPr/>
            </p:nvSpPr>
            <p:spPr>
              <a:xfrm>
                <a:off x="5027452" y="2729505"/>
                <a:ext cx="1261423" cy="3512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100" dirty="0"/>
                  <a:t>By calculation</a:t>
                </a:r>
                <a:endParaRPr lang="zh-TW" altLang="en-US" sz="1100" dirty="0"/>
              </a:p>
            </p:txBody>
          </p:sp>
        </p:grpSp>
        <p:sp>
          <p:nvSpPr>
            <p:cNvPr id="106" name="文字方塊 105">
              <a:extLst>
                <a:ext uri="{FF2B5EF4-FFF2-40B4-BE49-F238E27FC236}">
                  <a16:creationId xmlns:a16="http://schemas.microsoft.com/office/drawing/2014/main" id="{5D8EE3DC-F44B-DE99-45D8-82DBF13285A3}"/>
                </a:ext>
              </a:extLst>
            </p:cNvPr>
            <p:cNvSpPr txBox="1"/>
            <p:nvPr/>
          </p:nvSpPr>
          <p:spPr>
            <a:xfrm>
              <a:off x="6210968" y="1289369"/>
              <a:ext cx="981041" cy="427469"/>
            </a:xfrm>
            <a:prstGeom prst="round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TW" sz="1600" dirty="0">
                  <a:solidFill>
                    <a:srgbClr val="FF0000"/>
                  </a:solidFill>
                </a:rPr>
                <a:t>Output</a:t>
              </a:r>
            </a:p>
          </p:txBody>
        </p:sp>
        <p:sp>
          <p:nvSpPr>
            <p:cNvPr id="107" name="文字方塊 106">
              <a:extLst>
                <a:ext uri="{FF2B5EF4-FFF2-40B4-BE49-F238E27FC236}">
                  <a16:creationId xmlns:a16="http://schemas.microsoft.com/office/drawing/2014/main" id="{0910EF0C-379C-D7A1-0823-44F16858C39F}"/>
                </a:ext>
              </a:extLst>
            </p:cNvPr>
            <p:cNvSpPr txBox="1"/>
            <p:nvPr/>
          </p:nvSpPr>
          <p:spPr>
            <a:xfrm>
              <a:off x="2839945" y="1266498"/>
              <a:ext cx="981041" cy="427469"/>
            </a:xfrm>
            <a:prstGeom prst="round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TW" sz="1600" dirty="0">
                  <a:solidFill>
                    <a:srgbClr val="FF0000"/>
                  </a:solidFill>
                </a:rPr>
                <a:t>Input</a:t>
              </a:r>
            </a:p>
          </p:txBody>
        </p:sp>
        <p:sp>
          <p:nvSpPr>
            <p:cNvPr id="108" name="文字方塊 107">
              <a:extLst>
                <a:ext uri="{FF2B5EF4-FFF2-40B4-BE49-F238E27FC236}">
                  <a16:creationId xmlns:a16="http://schemas.microsoft.com/office/drawing/2014/main" id="{D89C6E98-ED36-5C2A-DBC4-3F2F27C2049D}"/>
                </a:ext>
              </a:extLst>
            </p:cNvPr>
            <p:cNvSpPr txBox="1"/>
            <p:nvPr/>
          </p:nvSpPr>
          <p:spPr>
            <a:xfrm>
              <a:off x="235874" y="1517140"/>
              <a:ext cx="1273779" cy="817245"/>
            </a:xfrm>
            <a:prstGeom prst="round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TW" sz="1200" dirty="0">
                  <a:solidFill>
                    <a:srgbClr val="FF0000"/>
                  </a:solidFill>
                </a:rPr>
                <a:t>ID?</a:t>
              </a:r>
              <a:br>
                <a:rPr lang="en-US" altLang="zh-TW" sz="1200" dirty="0">
                  <a:solidFill>
                    <a:srgbClr val="FF0000"/>
                  </a:solidFill>
                </a:rPr>
              </a:br>
              <a:r>
                <a:rPr lang="en-US" altLang="zh-TW" sz="1200" dirty="0">
                  <a:solidFill>
                    <a:srgbClr val="FF0000"/>
                  </a:solidFill>
                </a:rPr>
                <a:t>Input?</a:t>
              </a:r>
            </a:p>
            <a:p>
              <a:r>
                <a:rPr lang="en-US" altLang="zh-TW" sz="1200" dirty="0">
                  <a:solidFill>
                    <a:srgbClr val="FF0000"/>
                  </a:solidFill>
                </a:rPr>
                <a:t>(time-based)</a:t>
              </a:r>
            </a:p>
          </p:txBody>
        </p:sp>
        <p:sp>
          <p:nvSpPr>
            <p:cNvPr id="109" name="文字方塊 108">
              <a:extLst>
                <a:ext uri="{FF2B5EF4-FFF2-40B4-BE49-F238E27FC236}">
                  <a16:creationId xmlns:a16="http://schemas.microsoft.com/office/drawing/2014/main" id="{FD46C8B7-322B-C005-FE0F-80DEA40CE69A}"/>
                </a:ext>
              </a:extLst>
            </p:cNvPr>
            <p:cNvSpPr txBox="1"/>
            <p:nvPr/>
          </p:nvSpPr>
          <p:spPr>
            <a:xfrm>
              <a:off x="150957" y="2948336"/>
              <a:ext cx="1273779" cy="349747"/>
            </a:xfrm>
            <a:prstGeom prst="round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TW" sz="1200" dirty="0">
                  <a:solidFill>
                    <a:srgbClr val="FF0000"/>
                  </a:solidFill>
                </a:rPr>
                <a:t>May be input?</a:t>
              </a:r>
            </a:p>
          </p:txBody>
        </p:sp>
      </p:grpSp>
      <p:sp>
        <p:nvSpPr>
          <p:cNvPr id="117" name="矩形: 圓角 116">
            <a:extLst>
              <a:ext uri="{FF2B5EF4-FFF2-40B4-BE49-F238E27FC236}">
                <a16:creationId xmlns:a16="http://schemas.microsoft.com/office/drawing/2014/main" id="{2F33F3A7-D6ED-1A02-A69D-50629B922C14}"/>
              </a:ext>
            </a:extLst>
          </p:cNvPr>
          <p:cNvSpPr/>
          <p:nvPr/>
        </p:nvSpPr>
        <p:spPr>
          <a:xfrm>
            <a:off x="3363437" y="5521878"/>
            <a:ext cx="1132223" cy="320794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</a:rPr>
              <a:t>MS1 scan</a:t>
            </a:r>
            <a:endParaRPr lang="zh-TW" altLang="en-US" sz="1400" dirty="0">
              <a:solidFill>
                <a:schemeClr val="tx1"/>
              </a:solidFill>
            </a:endParaRPr>
          </a:p>
        </p:txBody>
      </p:sp>
      <p:sp>
        <p:nvSpPr>
          <p:cNvPr id="118" name="矩形: 圓角 117">
            <a:extLst>
              <a:ext uri="{FF2B5EF4-FFF2-40B4-BE49-F238E27FC236}">
                <a16:creationId xmlns:a16="http://schemas.microsoft.com/office/drawing/2014/main" id="{AF830FD6-6948-6F8E-655F-20C9EC2F4FEC}"/>
              </a:ext>
            </a:extLst>
          </p:cNvPr>
          <p:cNvSpPr/>
          <p:nvPr/>
        </p:nvSpPr>
        <p:spPr>
          <a:xfrm>
            <a:off x="5505893" y="5406613"/>
            <a:ext cx="1132223" cy="761536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</a:rPr>
              <a:t>Theo. Mass and composition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119" name="矩形: 圓角 118">
            <a:extLst>
              <a:ext uri="{FF2B5EF4-FFF2-40B4-BE49-F238E27FC236}">
                <a16:creationId xmlns:a16="http://schemas.microsoft.com/office/drawing/2014/main" id="{9153F363-2810-1195-EACB-017743A2717B}"/>
              </a:ext>
            </a:extLst>
          </p:cNvPr>
          <p:cNvSpPr/>
          <p:nvPr/>
        </p:nvSpPr>
        <p:spPr>
          <a:xfrm>
            <a:off x="7994779" y="4527665"/>
            <a:ext cx="1132223" cy="382745"/>
          </a:xfrm>
          <a:prstGeom prst="roundRect">
            <a:avLst/>
          </a:prstGeom>
          <a:solidFill>
            <a:srgbClr val="66CCFF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 err="1">
                <a:solidFill>
                  <a:schemeClr val="tx1"/>
                </a:solidFill>
              </a:rPr>
              <a:t>Glycotope</a:t>
            </a:r>
            <a:r>
              <a:rPr lang="en-US" altLang="zh-TW" sz="1400" dirty="0">
                <a:solidFill>
                  <a:schemeClr val="tx1"/>
                </a:solidFill>
              </a:rPr>
              <a:t> features</a:t>
            </a:r>
            <a:endParaRPr lang="zh-TW" altLang="en-US" sz="1400" dirty="0">
              <a:solidFill>
                <a:schemeClr val="tx1"/>
              </a:solidFill>
            </a:endParaRPr>
          </a:p>
        </p:txBody>
      </p:sp>
      <p:sp>
        <p:nvSpPr>
          <p:cNvPr id="120" name="矩形: 圓角 119">
            <a:extLst>
              <a:ext uri="{FF2B5EF4-FFF2-40B4-BE49-F238E27FC236}">
                <a16:creationId xmlns:a16="http://schemas.microsoft.com/office/drawing/2014/main" id="{FA1CBF94-1315-E573-133B-E23AB657DDED}"/>
              </a:ext>
            </a:extLst>
          </p:cNvPr>
          <p:cNvSpPr/>
          <p:nvPr/>
        </p:nvSpPr>
        <p:spPr>
          <a:xfrm>
            <a:off x="5523664" y="4478736"/>
            <a:ext cx="1132223" cy="320794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</a:rPr>
              <a:t>Peak list </a:t>
            </a:r>
            <a:endParaRPr lang="zh-TW" altLang="en-US" sz="1400" dirty="0">
              <a:solidFill>
                <a:schemeClr val="tx1"/>
              </a:solidFill>
            </a:endParaRPr>
          </a:p>
        </p:txBody>
      </p:sp>
      <p:sp>
        <p:nvSpPr>
          <p:cNvPr id="121" name="文字方塊 120">
            <a:extLst>
              <a:ext uri="{FF2B5EF4-FFF2-40B4-BE49-F238E27FC236}">
                <a16:creationId xmlns:a16="http://schemas.microsoft.com/office/drawing/2014/main" id="{840A1665-BA8F-C4BB-9E78-9338DC4EBC53}"/>
              </a:ext>
            </a:extLst>
          </p:cNvPr>
          <p:cNvSpPr txBox="1"/>
          <p:nvPr/>
        </p:nvSpPr>
        <p:spPr>
          <a:xfrm>
            <a:off x="9128159" y="4516700"/>
            <a:ext cx="14183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/>
              <a:t>(hit </a:t>
            </a:r>
            <a:r>
              <a:rPr lang="en-US" altLang="zh-TW" sz="1200" dirty="0" err="1"/>
              <a:t>peaklist</a:t>
            </a:r>
            <a:r>
              <a:rPr lang="en-US" altLang="zh-TW" sz="1200" dirty="0"/>
              <a:t>, </a:t>
            </a:r>
            <a:br>
              <a:rPr lang="en-US" altLang="zh-TW" sz="1200" dirty="0"/>
            </a:br>
            <a:r>
              <a:rPr lang="en-US" altLang="zh-TW" sz="1200" dirty="0"/>
              <a:t>relative intensity,</a:t>
            </a:r>
            <a:br>
              <a:rPr lang="en-US" altLang="zh-TW" sz="1200" dirty="0"/>
            </a:br>
            <a:r>
              <a:rPr lang="en-US" altLang="zh-TW" sz="1200" dirty="0">
                <a:solidFill>
                  <a:srgbClr val="FF0000"/>
                </a:solidFill>
              </a:rPr>
              <a:t>feature list</a:t>
            </a:r>
            <a:r>
              <a:rPr lang="en-US" altLang="zh-TW" sz="1200" dirty="0"/>
              <a:t>)</a:t>
            </a:r>
            <a:endParaRPr lang="zh-TW" altLang="en-US" sz="1200" dirty="0"/>
          </a:p>
        </p:txBody>
      </p:sp>
      <p:sp>
        <p:nvSpPr>
          <p:cNvPr id="122" name="矩形: 圓角 121">
            <a:extLst>
              <a:ext uri="{FF2B5EF4-FFF2-40B4-BE49-F238E27FC236}">
                <a16:creationId xmlns:a16="http://schemas.microsoft.com/office/drawing/2014/main" id="{E175D1A2-E90B-88CD-BCD2-25516C94B4B6}"/>
              </a:ext>
            </a:extLst>
          </p:cNvPr>
          <p:cNvSpPr/>
          <p:nvPr/>
        </p:nvSpPr>
        <p:spPr>
          <a:xfrm>
            <a:off x="3363437" y="4498085"/>
            <a:ext cx="1132223" cy="320794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</a:rPr>
              <a:t>MS2 scan</a:t>
            </a:r>
            <a:endParaRPr lang="zh-TW" altLang="en-US" sz="1400" dirty="0">
              <a:solidFill>
                <a:schemeClr val="tx1"/>
              </a:solidFill>
            </a:endParaRPr>
          </a:p>
        </p:txBody>
      </p:sp>
      <p:sp>
        <p:nvSpPr>
          <p:cNvPr id="123" name="文字方塊 122">
            <a:extLst>
              <a:ext uri="{FF2B5EF4-FFF2-40B4-BE49-F238E27FC236}">
                <a16:creationId xmlns:a16="http://schemas.microsoft.com/office/drawing/2014/main" id="{9B09610C-C754-4575-D0E8-F41A7FA9F506}"/>
              </a:ext>
            </a:extLst>
          </p:cNvPr>
          <p:cNvSpPr txBox="1"/>
          <p:nvPr/>
        </p:nvSpPr>
        <p:spPr>
          <a:xfrm>
            <a:off x="4644887" y="4286923"/>
            <a:ext cx="6134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/>
              <a:t>has</a:t>
            </a:r>
            <a:endParaRPr lang="zh-TW" altLang="en-US" sz="1200" dirty="0"/>
          </a:p>
        </p:txBody>
      </p:sp>
      <p:sp>
        <p:nvSpPr>
          <p:cNvPr id="124" name="箭號: 向右 123">
            <a:extLst>
              <a:ext uri="{FF2B5EF4-FFF2-40B4-BE49-F238E27FC236}">
                <a16:creationId xmlns:a16="http://schemas.microsoft.com/office/drawing/2014/main" id="{84D9E88C-CB40-2AB5-546B-29ACCBC30744}"/>
              </a:ext>
            </a:extLst>
          </p:cNvPr>
          <p:cNvSpPr/>
          <p:nvPr/>
        </p:nvSpPr>
        <p:spPr>
          <a:xfrm>
            <a:off x="4644886" y="4527665"/>
            <a:ext cx="729550" cy="261634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600"/>
          </a:p>
        </p:txBody>
      </p:sp>
      <p:sp>
        <p:nvSpPr>
          <p:cNvPr id="125" name="箭號: 向右 124">
            <a:extLst>
              <a:ext uri="{FF2B5EF4-FFF2-40B4-BE49-F238E27FC236}">
                <a16:creationId xmlns:a16="http://schemas.microsoft.com/office/drawing/2014/main" id="{2A004240-772B-049F-86CA-2AE9C347F1E3}"/>
              </a:ext>
            </a:extLst>
          </p:cNvPr>
          <p:cNvSpPr/>
          <p:nvPr/>
        </p:nvSpPr>
        <p:spPr>
          <a:xfrm rot="5400000">
            <a:off x="3708094" y="5047034"/>
            <a:ext cx="442907" cy="276253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600"/>
          </a:p>
        </p:txBody>
      </p:sp>
      <p:sp>
        <p:nvSpPr>
          <p:cNvPr id="126" name="文字方塊 125">
            <a:extLst>
              <a:ext uri="{FF2B5EF4-FFF2-40B4-BE49-F238E27FC236}">
                <a16:creationId xmlns:a16="http://schemas.microsoft.com/office/drawing/2014/main" id="{1F294C16-BB78-F184-F27D-64514A64D6DB}"/>
              </a:ext>
            </a:extLst>
          </p:cNvPr>
          <p:cNvSpPr txBox="1"/>
          <p:nvPr/>
        </p:nvSpPr>
        <p:spPr>
          <a:xfrm>
            <a:off x="4110159" y="5024712"/>
            <a:ext cx="10694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/>
              <a:t>traceback</a:t>
            </a:r>
            <a:endParaRPr lang="zh-TW" altLang="en-US" sz="1200" dirty="0"/>
          </a:p>
        </p:txBody>
      </p:sp>
      <p:sp>
        <p:nvSpPr>
          <p:cNvPr id="128" name="箭號: 向右 127">
            <a:extLst>
              <a:ext uri="{FF2B5EF4-FFF2-40B4-BE49-F238E27FC236}">
                <a16:creationId xmlns:a16="http://schemas.microsoft.com/office/drawing/2014/main" id="{AC93061A-EDB3-AFE3-5A0A-5E4C1345A459}"/>
              </a:ext>
            </a:extLst>
          </p:cNvPr>
          <p:cNvSpPr/>
          <p:nvPr/>
        </p:nvSpPr>
        <p:spPr>
          <a:xfrm>
            <a:off x="4644886" y="5551458"/>
            <a:ext cx="729550" cy="261634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600"/>
          </a:p>
        </p:txBody>
      </p:sp>
      <p:sp>
        <p:nvSpPr>
          <p:cNvPr id="129" name="文字方塊 128">
            <a:extLst>
              <a:ext uri="{FF2B5EF4-FFF2-40B4-BE49-F238E27FC236}">
                <a16:creationId xmlns:a16="http://schemas.microsoft.com/office/drawing/2014/main" id="{77FC68DB-E761-9D86-9E6E-47EFBA9A6CA2}"/>
              </a:ext>
            </a:extLst>
          </p:cNvPr>
          <p:cNvSpPr txBox="1"/>
          <p:nvPr/>
        </p:nvSpPr>
        <p:spPr>
          <a:xfrm>
            <a:off x="5287084" y="4742928"/>
            <a:ext cx="22568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/>
              <a:t>Based on observed peaks and features user decided to search</a:t>
            </a:r>
            <a:endParaRPr lang="zh-TW" altLang="en-US" sz="1200" dirty="0"/>
          </a:p>
        </p:txBody>
      </p:sp>
      <p:sp>
        <p:nvSpPr>
          <p:cNvPr id="130" name="文字方塊 129">
            <a:extLst>
              <a:ext uri="{FF2B5EF4-FFF2-40B4-BE49-F238E27FC236}">
                <a16:creationId xmlns:a16="http://schemas.microsoft.com/office/drawing/2014/main" id="{E5C32231-5E95-CD08-D7D6-1C175A28B70F}"/>
              </a:ext>
            </a:extLst>
          </p:cNvPr>
          <p:cNvSpPr txBox="1"/>
          <p:nvPr/>
        </p:nvSpPr>
        <p:spPr>
          <a:xfrm>
            <a:off x="6833543" y="4284561"/>
            <a:ext cx="11322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/>
              <a:t>Deduce</a:t>
            </a:r>
            <a:endParaRPr lang="zh-TW" altLang="en-US" sz="1200" dirty="0"/>
          </a:p>
        </p:txBody>
      </p:sp>
      <p:sp>
        <p:nvSpPr>
          <p:cNvPr id="131" name="箭號: 向右 130">
            <a:extLst>
              <a:ext uri="{FF2B5EF4-FFF2-40B4-BE49-F238E27FC236}">
                <a16:creationId xmlns:a16="http://schemas.microsoft.com/office/drawing/2014/main" id="{A291B9F5-89B5-6DEC-14E2-EA8D44F80448}"/>
              </a:ext>
            </a:extLst>
          </p:cNvPr>
          <p:cNvSpPr/>
          <p:nvPr/>
        </p:nvSpPr>
        <p:spPr>
          <a:xfrm>
            <a:off x="6921179" y="4527665"/>
            <a:ext cx="824295" cy="261634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600"/>
          </a:p>
        </p:txBody>
      </p:sp>
      <p:sp>
        <p:nvSpPr>
          <p:cNvPr id="132" name="箭號: 向右 131">
            <a:extLst>
              <a:ext uri="{FF2B5EF4-FFF2-40B4-BE49-F238E27FC236}">
                <a16:creationId xmlns:a16="http://schemas.microsoft.com/office/drawing/2014/main" id="{D9F1BB3B-3B77-FD9F-21EF-C6E2CF0FB36A}"/>
              </a:ext>
            </a:extLst>
          </p:cNvPr>
          <p:cNvSpPr/>
          <p:nvPr/>
        </p:nvSpPr>
        <p:spPr>
          <a:xfrm rot="9900000">
            <a:off x="6682474" y="5223614"/>
            <a:ext cx="1789224" cy="261634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600"/>
          </a:p>
        </p:txBody>
      </p:sp>
      <p:sp>
        <p:nvSpPr>
          <p:cNvPr id="133" name="文字方塊 132">
            <a:extLst>
              <a:ext uri="{FF2B5EF4-FFF2-40B4-BE49-F238E27FC236}">
                <a16:creationId xmlns:a16="http://schemas.microsoft.com/office/drawing/2014/main" id="{D1A7E07D-E63C-906F-E548-FA8FF5B42536}"/>
              </a:ext>
            </a:extLst>
          </p:cNvPr>
          <p:cNvSpPr txBox="1"/>
          <p:nvPr/>
        </p:nvSpPr>
        <p:spPr>
          <a:xfrm>
            <a:off x="7316952" y="5521454"/>
            <a:ext cx="13920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>
                <a:solidFill>
                  <a:schemeClr val="accent1"/>
                </a:solidFill>
              </a:rPr>
              <a:t>Fit composition</a:t>
            </a:r>
            <a:endParaRPr lang="zh-TW" altLang="en-US" sz="1200" dirty="0">
              <a:solidFill>
                <a:schemeClr val="accent1"/>
              </a:solidFill>
            </a:endParaRPr>
          </a:p>
        </p:txBody>
      </p:sp>
      <p:sp>
        <p:nvSpPr>
          <p:cNvPr id="113" name="文字方塊 112">
            <a:extLst>
              <a:ext uri="{FF2B5EF4-FFF2-40B4-BE49-F238E27FC236}">
                <a16:creationId xmlns:a16="http://schemas.microsoft.com/office/drawing/2014/main" id="{2256C332-DDAC-2A8A-49F1-16A07480F6B9}"/>
              </a:ext>
            </a:extLst>
          </p:cNvPr>
          <p:cNvSpPr txBox="1"/>
          <p:nvPr/>
        </p:nvSpPr>
        <p:spPr>
          <a:xfrm>
            <a:off x="8665494" y="4142648"/>
            <a:ext cx="981041" cy="408623"/>
          </a:xfrm>
          <a:prstGeom prst="round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0070C0"/>
                </a:solidFill>
              </a:rPr>
              <a:t>Output</a:t>
            </a:r>
          </a:p>
        </p:txBody>
      </p:sp>
      <p:sp>
        <p:nvSpPr>
          <p:cNvPr id="114" name="文字方塊 113">
            <a:extLst>
              <a:ext uri="{FF2B5EF4-FFF2-40B4-BE49-F238E27FC236}">
                <a16:creationId xmlns:a16="http://schemas.microsoft.com/office/drawing/2014/main" id="{0F97C6C7-A5D6-134B-F7F4-174631E680C6}"/>
              </a:ext>
            </a:extLst>
          </p:cNvPr>
          <p:cNvSpPr txBox="1"/>
          <p:nvPr/>
        </p:nvSpPr>
        <p:spPr>
          <a:xfrm>
            <a:off x="2668209" y="4471740"/>
            <a:ext cx="981041" cy="408623"/>
          </a:xfrm>
          <a:prstGeom prst="round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chemeClr val="accent1"/>
                </a:solidFill>
              </a:rPr>
              <a:t>Input</a:t>
            </a:r>
          </a:p>
        </p:txBody>
      </p:sp>
      <p:sp>
        <p:nvSpPr>
          <p:cNvPr id="116" name="文字方塊 115">
            <a:extLst>
              <a:ext uri="{FF2B5EF4-FFF2-40B4-BE49-F238E27FC236}">
                <a16:creationId xmlns:a16="http://schemas.microsoft.com/office/drawing/2014/main" id="{330ED550-184F-F662-5BC2-C1BA52C5407F}"/>
              </a:ext>
            </a:extLst>
          </p:cNvPr>
          <p:cNvSpPr txBox="1"/>
          <p:nvPr/>
        </p:nvSpPr>
        <p:spPr>
          <a:xfrm>
            <a:off x="2761815" y="5810654"/>
            <a:ext cx="2973717" cy="578882"/>
          </a:xfrm>
          <a:prstGeom prst="round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TW" sz="1400" dirty="0">
                <a:solidFill>
                  <a:schemeClr val="accent1"/>
                </a:solidFill>
              </a:rPr>
              <a:t>INPUT only</a:t>
            </a:r>
            <a:br>
              <a:rPr lang="en-US" altLang="zh-TW" sz="1400" dirty="0">
                <a:solidFill>
                  <a:schemeClr val="accent1"/>
                </a:solidFill>
              </a:rPr>
            </a:br>
            <a:r>
              <a:rPr lang="en-US" altLang="zh-TW" sz="1400" dirty="0">
                <a:solidFill>
                  <a:schemeClr val="accent1"/>
                </a:solidFill>
              </a:rPr>
              <a:t>Precursor mass and charge state</a:t>
            </a:r>
          </a:p>
        </p:txBody>
      </p:sp>
      <p:sp>
        <p:nvSpPr>
          <p:cNvPr id="135" name="文字方塊 134">
            <a:extLst>
              <a:ext uri="{FF2B5EF4-FFF2-40B4-BE49-F238E27FC236}">
                <a16:creationId xmlns:a16="http://schemas.microsoft.com/office/drawing/2014/main" id="{30425C6F-8883-9CF9-A757-60355035D1E3}"/>
              </a:ext>
            </a:extLst>
          </p:cNvPr>
          <p:cNvSpPr txBox="1"/>
          <p:nvPr/>
        </p:nvSpPr>
        <p:spPr>
          <a:xfrm>
            <a:off x="2843031" y="5222921"/>
            <a:ext cx="981041" cy="408623"/>
          </a:xfrm>
          <a:prstGeom prst="round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chemeClr val="accent1"/>
                </a:solidFill>
              </a:rPr>
              <a:t>Input</a:t>
            </a:r>
          </a:p>
        </p:txBody>
      </p:sp>
      <p:sp>
        <p:nvSpPr>
          <p:cNvPr id="136" name="文字方塊 135">
            <a:extLst>
              <a:ext uri="{FF2B5EF4-FFF2-40B4-BE49-F238E27FC236}">
                <a16:creationId xmlns:a16="http://schemas.microsoft.com/office/drawing/2014/main" id="{486A786F-FD37-8C8A-1861-1B203D5D54E3}"/>
              </a:ext>
            </a:extLst>
          </p:cNvPr>
          <p:cNvSpPr txBox="1"/>
          <p:nvPr/>
        </p:nvSpPr>
        <p:spPr>
          <a:xfrm>
            <a:off x="5179614" y="4128407"/>
            <a:ext cx="1969003" cy="374571"/>
          </a:xfrm>
          <a:prstGeom prst="round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TW" sz="1600" dirty="0">
                <a:solidFill>
                  <a:schemeClr val="accent1"/>
                </a:solidFill>
              </a:rPr>
              <a:t>Input &amp;user config</a:t>
            </a:r>
          </a:p>
        </p:txBody>
      </p:sp>
      <p:sp>
        <p:nvSpPr>
          <p:cNvPr id="137" name="文字方塊 136">
            <a:extLst>
              <a:ext uri="{FF2B5EF4-FFF2-40B4-BE49-F238E27FC236}">
                <a16:creationId xmlns:a16="http://schemas.microsoft.com/office/drawing/2014/main" id="{A6296360-E81A-15BC-F451-BC959B8753B2}"/>
              </a:ext>
            </a:extLst>
          </p:cNvPr>
          <p:cNvSpPr txBox="1"/>
          <p:nvPr/>
        </p:nvSpPr>
        <p:spPr>
          <a:xfrm>
            <a:off x="1813441" y="2622422"/>
            <a:ext cx="981041" cy="408623"/>
          </a:xfrm>
          <a:prstGeom prst="round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chemeClr val="accent1"/>
                </a:solidFill>
              </a:rPr>
              <a:t>Old</a:t>
            </a:r>
          </a:p>
        </p:txBody>
      </p:sp>
      <p:sp>
        <p:nvSpPr>
          <p:cNvPr id="138" name="文字方塊 137">
            <a:extLst>
              <a:ext uri="{FF2B5EF4-FFF2-40B4-BE49-F238E27FC236}">
                <a16:creationId xmlns:a16="http://schemas.microsoft.com/office/drawing/2014/main" id="{D51F2135-A03F-520B-1A4C-8620B099A7F9}"/>
              </a:ext>
            </a:extLst>
          </p:cNvPr>
          <p:cNvSpPr txBox="1"/>
          <p:nvPr/>
        </p:nvSpPr>
        <p:spPr>
          <a:xfrm>
            <a:off x="1788266" y="4298053"/>
            <a:ext cx="981041" cy="408623"/>
          </a:xfrm>
          <a:prstGeom prst="round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00B050"/>
                </a:solidFill>
              </a:rPr>
              <a:t>New</a:t>
            </a:r>
          </a:p>
        </p:txBody>
      </p:sp>
      <p:sp>
        <p:nvSpPr>
          <p:cNvPr id="139" name="文字方塊 138">
            <a:extLst>
              <a:ext uri="{FF2B5EF4-FFF2-40B4-BE49-F238E27FC236}">
                <a16:creationId xmlns:a16="http://schemas.microsoft.com/office/drawing/2014/main" id="{504A2FFC-4152-8615-DE9E-0267211F5C95}"/>
              </a:ext>
            </a:extLst>
          </p:cNvPr>
          <p:cNvSpPr txBox="1"/>
          <p:nvPr/>
        </p:nvSpPr>
        <p:spPr>
          <a:xfrm>
            <a:off x="4544232" y="5755469"/>
            <a:ext cx="13633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/>
              <a:t>Supporting</a:t>
            </a:r>
          </a:p>
          <a:p>
            <a:r>
              <a:rPr lang="en-US" altLang="zh-TW" sz="1200" dirty="0"/>
              <a:t>information</a:t>
            </a:r>
            <a:endParaRPr lang="zh-TW" altLang="en-US" sz="1200" dirty="0"/>
          </a:p>
        </p:txBody>
      </p:sp>
      <p:sp>
        <p:nvSpPr>
          <p:cNvPr id="140" name="文字方塊 139">
            <a:extLst>
              <a:ext uri="{FF2B5EF4-FFF2-40B4-BE49-F238E27FC236}">
                <a16:creationId xmlns:a16="http://schemas.microsoft.com/office/drawing/2014/main" id="{AE6EA65F-B763-4438-8776-9CA2C2D33A3F}"/>
              </a:ext>
            </a:extLst>
          </p:cNvPr>
          <p:cNvSpPr txBox="1"/>
          <p:nvPr/>
        </p:nvSpPr>
        <p:spPr>
          <a:xfrm>
            <a:off x="7563741" y="5789031"/>
            <a:ext cx="22568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/>
              <a:t>Can be finished </a:t>
            </a:r>
            <a:r>
              <a:rPr lang="en-US" altLang="zh-TW" sz="1200" b="1" dirty="0"/>
              <a:t>both</a:t>
            </a:r>
            <a:r>
              <a:rPr lang="en-US" altLang="zh-TW" sz="1200" dirty="0"/>
              <a:t> by calculations OR ML method</a:t>
            </a:r>
            <a:endParaRPr lang="zh-TW" altLang="en-US" sz="1200" dirty="0"/>
          </a:p>
        </p:txBody>
      </p:sp>
      <p:grpSp>
        <p:nvGrpSpPr>
          <p:cNvPr id="141" name="群組 140">
            <a:extLst>
              <a:ext uri="{FF2B5EF4-FFF2-40B4-BE49-F238E27FC236}">
                <a16:creationId xmlns:a16="http://schemas.microsoft.com/office/drawing/2014/main" id="{52991C33-213A-336D-1B36-468CFB8B955E}"/>
              </a:ext>
            </a:extLst>
          </p:cNvPr>
          <p:cNvGrpSpPr/>
          <p:nvPr/>
        </p:nvGrpSpPr>
        <p:grpSpPr>
          <a:xfrm>
            <a:off x="8891752" y="0"/>
            <a:ext cx="1776248" cy="525518"/>
            <a:chOff x="7367752" y="0"/>
            <a:chExt cx="1776248" cy="525518"/>
          </a:xfrm>
          <a:solidFill>
            <a:schemeClr val="bg1">
              <a:lumMod val="85000"/>
            </a:schemeClr>
          </a:solidFill>
        </p:grpSpPr>
        <p:sp>
          <p:nvSpPr>
            <p:cNvPr id="142" name="五邊形 4">
              <a:extLst>
                <a:ext uri="{FF2B5EF4-FFF2-40B4-BE49-F238E27FC236}">
                  <a16:creationId xmlns:a16="http://schemas.microsoft.com/office/drawing/2014/main" id="{37EED30B-6C73-E542-BC17-8E06EFABF161}"/>
                </a:ext>
              </a:extLst>
            </p:cNvPr>
            <p:cNvSpPr/>
            <p:nvPr/>
          </p:nvSpPr>
          <p:spPr>
            <a:xfrm rot="10800000">
              <a:off x="7367752" y="0"/>
              <a:ext cx="1776248" cy="525518"/>
            </a:xfrm>
            <a:prstGeom prst="homePlat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43" name="文字方塊 142">
              <a:extLst>
                <a:ext uri="{FF2B5EF4-FFF2-40B4-BE49-F238E27FC236}">
                  <a16:creationId xmlns:a16="http://schemas.microsoft.com/office/drawing/2014/main" id="{BB186EDB-7089-4C70-DED7-FD731D06DDD0}"/>
                </a:ext>
              </a:extLst>
            </p:cNvPr>
            <p:cNvSpPr txBox="1"/>
            <p:nvPr/>
          </p:nvSpPr>
          <p:spPr>
            <a:xfrm>
              <a:off x="7835798" y="83823"/>
              <a:ext cx="1189054" cy="369332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spAutoFit/>
            </a:bodyPr>
            <a:lstStyle/>
            <a:p>
              <a:r>
                <a:rPr kumimoji="1" lang="en-US" altLang="zh-TW" dirty="0"/>
                <a:t>Progress</a:t>
              </a:r>
              <a:endParaRPr kumimoji="1" lang="zh-TW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3764166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82F2DF-B216-8009-3D3B-41826482A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39D032A-EDF5-5C8D-A4B5-1EF5E786A3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25000" lnSpcReduction="20000"/>
          </a:bodyPr>
          <a:lstStyle/>
          <a:p>
            <a:r>
              <a:rPr kumimoji="1" lang="en" altLang="zh-TW" dirty="0"/>
              <a:t>edit from WEKA_Reduced_revised_zfNGbrain_20221129_1219_proc3_noques_noNa - revised_zfNGbrain_20221129_1219_proc3_noques_noNa.csv</a:t>
            </a:r>
          </a:p>
          <a:p>
            <a:r>
              <a:rPr kumimoji="1" lang="en" altLang="zh-TW" dirty="0"/>
              <a:t>each class at least 10</a:t>
            </a:r>
          </a:p>
          <a:p>
            <a:r>
              <a:rPr kumimoji="1" lang="en" altLang="zh-TW" dirty="0"/>
              <a:t>percentage split: 66</a:t>
            </a:r>
          </a:p>
          <a:p>
            <a:r>
              <a:rPr kumimoji="1" lang="en" altLang="zh-TW" dirty="0"/>
              <a:t>tree LMT 80%</a:t>
            </a:r>
          </a:p>
          <a:p>
            <a:r>
              <a:rPr kumimoji="1" lang="en" altLang="zh-TW" dirty="0"/>
              <a:t>tree </a:t>
            </a:r>
            <a:r>
              <a:rPr kumimoji="1" lang="en" altLang="zh-TW" dirty="0" err="1"/>
              <a:t>RandomForest</a:t>
            </a:r>
            <a:r>
              <a:rPr kumimoji="1" lang="en" altLang="zh-TW" dirty="0"/>
              <a:t> 71.6667 %</a:t>
            </a:r>
          </a:p>
          <a:p>
            <a:r>
              <a:rPr kumimoji="1" lang="en" altLang="zh-TW" dirty="0"/>
              <a:t>function Logistic Regression with ridge parameter of 1.0E-8 68.3333 %</a:t>
            </a:r>
          </a:p>
          <a:p>
            <a:r>
              <a:rPr kumimoji="1" lang="en" altLang="zh-TW" dirty="0"/>
              <a:t>function </a:t>
            </a:r>
            <a:r>
              <a:rPr kumimoji="1" lang="en" altLang="zh-TW" dirty="0" err="1"/>
              <a:t>MultilayerPerceptron</a:t>
            </a:r>
            <a:r>
              <a:rPr kumimoji="1" lang="en" altLang="zh-TW" dirty="0"/>
              <a:t> 78.3333 %</a:t>
            </a:r>
          </a:p>
          <a:p>
            <a:r>
              <a:rPr kumimoji="1" lang="en" altLang="zh-TW" dirty="0"/>
              <a:t>function </a:t>
            </a:r>
            <a:r>
              <a:rPr kumimoji="1" lang="en" altLang="zh-TW" dirty="0" err="1"/>
              <a:t>SimpleLogistic</a:t>
            </a:r>
            <a:r>
              <a:rPr kumimoji="1" lang="en" altLang="zh-TW" dirty="0"/>
              <a:t> 80%</a:t>
            </a:r>
          </a:p>
          <a:p>
            <a:r>
              <a:rPr kumimoji="1" lang="en" altLang="zh-TW" dirty="0"/>
              <a:t>meta begging 68.3333 %</a:t>
            </a:r>
          </a:p>
          <a:p>
            <a:r>
              <a:rPr kumimoji="1" lang="en" altLang="zh-TW" dirty="0" err="1"/>
              <a:t>meta.ClassificationViaRegression</a:t>
            </a:r>
            <a:r>
              <a:rPr kumimoji="1" lang="en" altLang="zh-TW" dirty="0"/>
              <a:t>  70 %</a:t>
            </a:r>
          </a:p>
          <a:p>
            <a:r>
              <a:rPr kumimoji="1" lang="en" altLang="zh-TW" dirty="0" err="1"/>
              <a:t>meta.MultiClassClassifier</a:t>
            </a:r>
            <a:r>
              <a:rPr kumimoji="1" lang="en" altLang="zh-TW" dirty="0"/>
              <a:t> 70 %</a:t>
            </a:r>
          </a:p>
          <a:p>
            <a:r>
              <a:rPr kumimoji="1" lang="en" altLang="zh-TW" dirty="0" err="1"/>
              <a:t>meta.RandomizableFilteredClassifier</a:t>
            </a:r>
            <a:r>
              <a:rPr kumimoji="1" lang="en" altLang="zh-TW" dirty="0"/>
              <a:t> 66%</a:t>
            </a:r>
          </a:p>
          <a:p>
            <a:r>
              <a:rPr kumimoji="1" lang="en" altLang="zh-TW" dirty="0" err="1"/>
              <a:t>meta.RandomSubSpace</a:t>
            </a:r>
            <a:r>
              <a:rPr kumimoji="1" lang="en" altLang="zh-TW" dirty="0"/>
              <a:t> 66%</a:t>
            </a:r>
          </a:p>
          <a:p>
            <a:r>
              <a:rPr kumimoji="1" lang="en" altLang="zh-TW" dirty="0"/>
              <a:t>#-----------------------------------------------------------------------------------------------</a:t>
            </a:r>
          </a:p>
          <a:p>
            <a:r>
              <a:rPr kumimoji="1" lang="en" altLang="zh-TW" dirty="0"/>
              <a:t>edit from WEKA_revised_zfNGbrain_20221129_1219_proc3_noques_noNa - revised_zfNGbrain_20221129_1219_proc3_noques_noNa.csv</a:t>
            </a:r>
          </a:p>
          <a:p>
            <a:r>
              <a:rPr kumimoji="1" lang="en" altLang="zh-TW" dirty="0"/>
              <a:t>some class only 1</a:t>
            </a:r>
          </a:p>
          <a:p>
            <a:r>
              <a:rPr kumimoji="1" lang="en" altLang="zh-TW" dirty="0"/>
              <a:t>many model can higher 70%</a:t>
            </a:r>
          </a:p>
          <a:p>
            <a:r>
              <a:rPr kumimoji="1" lang="en" altLang="zh-TW" dirty="0"/>
              <a:t>percentage split: 66</a:t>
            </a:r>
          </a:p>
          <a:p>
            <a:r>
              <a:rPr kumimoji="1" lang="en" altLang="zh-TW" dirty="0" err="1"/>
              <a:t>rules.DecisionTable</a:t>
            </a:r>
            <a:r>
              <a:rPr kumimoji="1" lang="en" altLang="zh-TW" dirty="0"/>
              <a:t>  82.9%</a:t>
            </a:r>
          </a:p>
          <a:p>
            <a:r>
              <a:rPr kumimoji="1" lang="en" altLang="zh-TW" dirty="0"/>
              <a:t>tree LMT 76%</a:t>
            </a:r>
          </a:p>
          <a:p>
            <a:r>
              <a:rPr kumimoji="1" lang="en" altLang="zh-TW" dirty="0" err="1"/>
              <a:t>trees.RandomForest</a:t>
            </a:r>
            <a:r>
              <a:rPr kumimoji="1" lang="en" altLang="zh-TW" dirty="0"/>
              <a:t> 84%</a:t>
            </a:r>
          </a:p>
          <a:p>
            <a:r>
              <a:rPr kumimoji="1" lang="en" altLang="zh-TW" dirty="0" err="1"/>
              <a:t>meta.AttributeSelectedClassifier</a:t>
            </a:r>
            <a:r>
              <a:rPr kumimoji="1" lang="en" altLang="zh-TW" dirty="0"/>
              <a:t> 79.5455 %</a:t>
            </a:r>
          </a:p>
          <a:p>
            <a:r>
              <a:rPr kumimoji="1" lang="en" altLang="zh-TW" dirty="0"/>
              <a:t>meta begging 78.4091 %</a:t>
            </a:r>
          </a:p>
          <a:p>
            <a:r>
              <a:rPr kumimoji="1" lang="en" altLang="zh-TW" dirty="0" err="1"/>
              <a:t>meta.ClassificationViaRegression</a:t>
            </a:r>
            <a:r>
              <a:rPr kumimoji="1" lang="en" altLang="zh-TW" dirty="0"/>
              <a:t>  70.4545 %</a:t>
            </a:r>
          </a:p>
          <a:p>
            <a:r>
              <a:rPr kumimoji="1" lang="en" altLang="zh-TW" dirty="0" err="1"/>
              <a:t>meta.IterativeClassifierOptimizer</a:t>
            </a:r>
            <a:r>
              <a:rPr kumimoji="1" lang="en" altLang="zh-TW" dirty="0"/>
              <a:t> 80%</a:t>
            </a:r>
          </a:p>
          <a:p>
            <a:r>
              <a:rPr kumimoji="1" lang="en" altLang="zh-TW" dirty="0" err="1"/>
              <a:t>meta.LogitBoost</a:t>
            </a:r>
            <a:r>
              <a:rPr kumimoji="1" lang="en" altLang="zh-TW" dirty="0"/>
              <a:t> 80%</a:t>
            </a:r>
          </a:p>
          <a:p>
            <a:r>
              <a:rPr kumimoji="1" lang="en" altLang="zh-TW" dirty="0" err="1"/>
              <a:t>meta.RandomCommittee</a:t>
            </a:r>
            <a:r>
              <a:rPr kumimoji="1" lang="en" altLang="zh-TW" dirty="0"/>
              <a:t> 86.3636 %</a:t>
            </a:r>
          </a:p>
          <a:p>
            <a:r>
              <a:rPr kumimoji="1" lang="en" altLang="zh-TW" dirty="0" err="1"/>
              <a:t>meta.RandomizableFilteredClassifier</a:t>
            </a:r>
            <a:r>
              <a:rPr kumimoji="1" lang="en" altLang="zh-TW" dirty="0"/>
              <a:t> 70%</a:t>
            </a:r>
          </a:p>
          <a:p>
            <a:r>
              <a:rPr kumimoji="1" lang="en" altLang="zh-TW" dirty="0" err="1"/>
              <a:t>meta.RandomSubSpace</a:t>
            </a:r>
            <a:r>
              <a:rPr kumimoji="1" lang="en" altLang="zh-TW" dirty="0"/>
              <a:t> 75%</a:t>
            </a:r>
          </a:p>
          <a:p>
            <a:r>
              <a:rPr kumimoji="1" lang="en" altLang="zh-TW" dirty="0" err="1"/>
              <a:t>bayes.BayesNet</a:t>
            </a:r>
            <a:r>
              <a:rPr kumimoji="1" lang="en" altLang="zh-TW" dirty="0"/>
              <a:t> 79.4574 %</a:t>
            </a:r>
          </a:p>
          <a:p>
            <a:r>
              <a:rPr kumimoji="1" lang="en" altLang="zh-TW" dirty="0" err="1"/>
              <a:t>bayes.NaiveBayes</a:t>
            </a:r>
            <a:r>
              <a:rPr kumimoji="1" lang="en" altLang="zh-TW" dirty="0"/>
              <a:t> 89.5349 %</a:t>
            </a:r>
          </a:p>
          <a:p>
            <a:r>
              <a:rPr kumimoji="1" lang="en" altLang="zh-TW" dirty="0" err="1"/>
              <a:t>bayes.NaiveBayesUpdateable</a:t>
            </a:r>
            <a:r>
              <a:rPr kumimoji="1" lang="en" altLang="zh-TW" dirty="0"/>
              <a:t> 89.5349 %</a:t>
            </a:r>
          </a:p>
          <a:p>
            <a:endParaRPr kumimoji="1" lang="en" altLang="zh-TW" dirty="0"/>
          </a:p>
          <a:p>
            <a:r>
              <a:rPr kumimoji="1" lang="en" altLang="zh-TW" dirty="0"/>
              <a:t>#-----------------------------------------------------------------------------------------------</a:t>
            </a:r>
          </a:p>
          <a:p>
            <a:r>
              <a:rPr kumimoji="1" lang="en" altLang="zh-TW" dirty="0"/>
              <a:t>edit from WEKA_Reduced_revised_zfNGbrain_20221129_1219_proc3_noques_noNa - revised_zfNGbrain_20221129_1219_proc3_noques_noNa.csv</a:t>
            </a:r>
          </a:p>
          <a:p>
            <a:r>
              <a:rPr kumimoji="1" lang="en" altLang="zh-TW" dirty="0"/>
              <a:t>each class at least 10</a:t>
            </a:r>
          </a:p>
          <a:p>
            <a:r>
              <a:rPr kumimoji="1" lang="en" altLang="zh-TW" dirty="0" err="1"/>
              <a:t>rules.DecisionTable</a:t>
            </a:r>
            <a:r>
              <a:rPr kumimoji="1" lang="en" altLang="zh-TW" dirty="0"/>
              <a:t> 100%</a:t>
            </a:r>
          </a:p>
          <a:p>
            <a:r>
              <a:rPr kumimoji="1" lang="en" altLang="zh-TW" dirty="0" err="1"/>
              <a:t>rules.OneR</a:t>
            </a:r>
            <a:r>
              <a:rPr kumimoji="1" lang="en" altLang="zh-TW" dirty="0"/>
              <a:t> 100%:</a:t>
            </a:r>
          </a:p>
          <a:p>
            <a:r>
              <a:rPr kumimoji="1" lang="en" altLang="zh-TW" dirty="0"/>
              <a:t>in [H+]:</a:t>
            </a:r>
          </a:p>
          <a:p>
            <a:r>
              <a:rPr kumimoji="1" lang="en" altLang="zh-TW" dirty="0"/>
              <a:t>	&lt; 2510.7939180000003	-&gt; F2H4N5</a:t>
            </a:r>
          </a:p>
          <a:p>
            <a:r>
              <a:rPr kumimoji="1" lang="en" altLang="zh-TW" dirty="0"/>
              <a:t>	&lt; 2687.8781465	-&gt; F1H5N4S1</a:t>
            </a:r>
          </a:p>
          <a:p>
            <a:r>
              <a:rPr kumimoji="1" lang="en" altLang="zh-TW" dirty="0"/>
              <a:t>	&lt; 2867.4623005000003	-&gt; F1H6N4S1</a:t>
            </a:r>
          </a:p>
          <a:p>
            <a:r>
              <a:rPr kumimoji="1" lang="en" altLang="zh-TW" dirty="0"/>
              <a:t>	&lt; 2954.5090055	-&gt; F1H5N4S2</a:t>
            </a:r>
          </a:p>
          <a:p>
            <a:r>
              <a:rPr kumimoji="1" lang="en" altLang="zh-TW" dirty="0"/>
              <a:t>	&lt; 3056.059349	-&gt; F2H6N4S1</a:t>
            </a:r>
          </a:p>
          <a:p>
            <a:r>
              <a:rPr kumimoji="1" lang="en" altLang="zh-TW" dirty="0"/>
              <a:t>	&lt; 3159.6121555	-&gt; F1H6N4S2</a:t>
            </a:r>
          </a:p>
          <a:p>
            <a:r>
              <a:rPr kumimoji="1" lang="en" altLang="zh-TW" dirty="0"/>
              <a:t>	&lt; 3260.1668895000003	-&gt; F2H7N4S1</a:t>
            </a:r>
          </a:p>
          <a:p>
            <a:r>
              <a:rPr kumimoji="1" lang="en" altLang="zh-TW" dirty="0"/>
              <a:t>	&lt; 3441.2440855	-&gt; F1H7N4S2</a:t>
            </a:r>
          </a:p>
          <a:p>
            <a:r>
              <a:rPr kumimoji="1" lang="en" altLang="zh-TW" dirty="0"/>
              <a:t>	&gt;= 3441.2440855	-&gt; F2H7N4S2</a:t>
            </a:r>
          </a:p>
          <a:p>
            <a:r>
              <a:rPr kumimoji="1" lang="en" altLang="zh-TW" dirty="0"/>
              <a:t>(176/176 instances correct)</a:t>
            </a:r>
          </a:p>
          <a:p>
            <a:endParaRPr kumimoji="1" lang="en" altLang="zh-TW" dirty="0"/>
          </a:p>
          <a:p>
            <a:r>
              <a:rPr kumimoji="1" lang="en" altLang="zh-TW" dirty="0"/>
              <a:t>lot of other model higher 98%</a:t>
            </a:r>
          </a:p>
          <a:p>
            <a:endParaRPr kumimoji="1" lang="en" altLang="zh-TW" dirty="0"/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941749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D85C098-353E-F44E-3DF5-20A75EFD8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Simple test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9D2ACE3-227F-4C70-3F64-80BEE03504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Only use ten significant ion fragment’s relative intensity for training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467930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BF44543-0AD1-798B-6BBA-E327452566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0D74E20-C3F1-EC6F-DF47-2A0C5B2176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CDC107B-81D9-9E9A-DC15-B98F75EFE6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4771" y="1825625"/>
            <a:ext cx="7772400" cy="2152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751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9FD971B-24DE-52EE-07EE-0EE3481DE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E6823FEA-E0DA-895C-1E48-E95447EE5055}"/>
              </a:ext>
            </a:extLst>
          </p:cNvPr>
          <p:cNvSpPr txBox="1"/>
          <p:nvPr/>
        </p:nvSpPr>
        <p:spPr>
          <a:xfrm>
            <a:off x="10777928" y="3429000"/>
            <a:ext cx="989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n=23</a:t>
            </a:r>
            <a:endParaRPr kumimoji="1" lang="zh-TW" altLang="en-US" dirty="0"/>
          </a:p>
        </p:txBody>
      </p:sp>
      <p:graphicFrame>
        <p:nvGraphicFramePr>
          <p:cNvPr id="10" name="圖表 9">
            <a:extLst>
              <a:ext uri="{FF2B5EF4-FFF2-40B4-BE49-F238E27FC236}">
                <a16:creationId xmlns:a16="http://schemas.microsoft.com/office/drawing/2014/main" id="{264F0285-C95C-9418-1FB9-324BD6840A5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01301630"/>
              </p:ext>
            </p:extLst>
          </p:nvPr>
        </p:nvGraphicFramePr>
        <p:xfrm>
          <a:off x="838200" y="1232251"/>
          <a:ext cx="10036630" cy="51321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9565601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29F282D-F479-7F72-D96D-0ECA3B452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1642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CCF9BA0-2903-F9CC-A035-61686FFC85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826445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圖表 3">
            <a:extLst>
              <a:ext uri="{FF2B5EF4-FFF2-40B4-BE49-F238E27FC236}">
                <a16:creationId xmlns:a16="http://schemas.microsoft.com/office/drawing/2014/main" id="{264F0285-C95C-9418-1FB9-324BD6840A5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2201547"/>
              </p:ext>
            </p:extLst>
          </p:nvPr>
        </p:nvGraphicFramePr>
        <p:xfrm>
          <a:off x="1524000" y="65314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圖表 4">
            <a:extLst>
              <a:ext uri="{FF2B5EF4-FFF2-40B4-BE49-F238E27FC236}">
                <a16:creationId xmlns:a16="http://schemas.microsoft.com/office/drawing/2014/main" id="{06FC6E08-59E9-3B4A-B77A-9DACE07BEC0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08127246"/>
              </p:ext>
            </p:extLst>
          </p:nvPr>
        </p:nvGraphicFramePr>
        <p:xfrm>
          <a:off x="6096000" y="65314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6" name="圖表 5">
            <a:extLst>
              <a:ext uri="{FF2B5EF4-FFF2-40B4-BE49-F238E27FC236}">
                <a16:creationId xmlns:a16="http://schemas.microsoft.com/office/drawing/2014/main" id="{0A990A1C-F8E6-0644-B882-159A1B7A604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83123847"/>
              </p:ext>
            </p:extLst>
          </p:nvPr>
        </p:nvGraphicFramePr>
        <p:xfrm>
          <a:off x="1225420" y="2808514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7" name="圖表 6">
            <a:extLst>
              <a:ext uri="{FF2B5EF4-FFF2-40B4-BE49-F238E27FC236}">
                <a16:creationId xmlns:a16="http://schemas.microsoft.com/office/drawing/2014/main" id="{38771A01-3558-2843-B6AB-6B13D5B9A36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24182716"/>
              </p:ext>
            </p:extLst>
          </p:nvPr>
        </p:nvGraphicFramePr>
        <p:xfrm>
          <a:off x="5900057" y="2873829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24255096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圖表 1">
            <a:extLst>
              <a:ext uri="{FF2B5EF4-FFF2-40B4-BE49-F238E27FC236}">
                <a16:creationId xmlns:a16="http://schemas.microsoft.com/office/drawing/2014/main" id="{E90877E6-098D-EF44-BF06-6BF5242A773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84723179"/>
              </p:ext>
            </p:extLst>
          </p:nvPr>
        </p:nvGraphicFramePr>
        <p:xfrm>
          <a:off x="747252" y="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3" name="圖表 2">
            <a:extLst>
              <a:ext uri="{FF2B5EF4-FFF2-40B4-BE49-F238E27FC236}">
                <a16:creationId xmlns:a16="http://schemas.microsoft.com/office/drawing/2014/main" id="{3BC9EBD6-66E0-784D-A373-40CABA88AB2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11228631"/>
              </p:ext>
            </p:extLst>
          </p:nvPr>
        </p:nvGraphicFramePr>
        <p:xfrm>
          <a:off x="6860207" y="271942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4" name="圖表 3">
            <a:extLst>
              <a:ext uri="{FF2B5EF4-FFF2-40B4-BE49-F238E27FC236}">
                <a16:creationId xmlns:a16="http://schemas.microsoft.com/office/drawing/2014/main" id="{843A3D27-C7A2-1947-B2ED-6187EA9A743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1194893"/>
              </p:ext>
            </p:extLst>
          </p:nvPr>
        </p:nvGraphicFramePr>
        <p:xfrm>
          <a:off x="747252" y="3502742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11915503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彩色幾何圖案的馬賽克">
            <a:extLst>
              <a:ext uri="{FF2B5EF4-FFF2-40B4-BE49-F238E27FC236}">
                <a16:creationId xmlns:a16="http://schemas.microsoft.com/office/drawing/2014/main" id="{2AB0C483-1627-83EF-ACC2-8965BB782A8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LightScreen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r="4667"/>
          <a:stretch/>
        </p:blipFill>
        <p:spPr>
          <a:xfrm>
            <a:off x="1524021" y="11"/>
            <a:ext cx="9143979" cy="6857989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5FE3E699-6648-9538-4D76-5942B1F0E0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0800" y="449162"/>
            <a:ext cx="7319554" cy="953669"/>
          </a:xfrm>
        </p:spPr>
        <p:txBody>
          <a:bodyPr/>
          <a:lstStyle/>
          <a:p>
            <a:r>
              <a:rPr lang="en-US" altLang="zh-TW" b="0" dirty="0"/>
              <a:t>About fit composition</a:t>
            </a:r>
            <a:endParaRPr lang="zh-TW" altLang="en-US" b="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ADF5AD9-B046-29F7-D0C9-8F6331C7F4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94853" y="1410563"/>
            <a:ext cx="7621306" cy="4208853"/>
          </a:xfrm>
        </p:spPr>
        <p:txBody>
          <a:bodyPr>
            <a:normAutofit fontScale="62500" lnSpcReduction="20000"/>
          </a:bodyPr>
          <a:lstStyle/>
          <a:p>
            <a:r>
              <a:rPr lang="en-US" altLang="zh-TW" dirty="0"/>
              <a:t>Monosaccharide units building up the intact glycan have their own mass*</a:t>
            </a:r>
          </a:p>
          <a:p>
            <a:r>
              <a:rPr lang="en-US" altLang="zh-TW" dirty="0"/>
              <a:t>Mass may be the same (all the circles here are C</a:t>
            </a:r>
            <a:r>
              <a:rPr lang="en-US" altLang="zh-TW" baseline="-25000" dirty="0"/>
              <a:t>6</a:t>
            </a:r>
            <a:r>
              <a:rPr lang="en-US" altLang="zh-TW" dirty="0"/>
              <a:t>H</a:t>
            </a:r>
            <a:r>
              <a:rPr lang="en-US" altLang="zh-TW" baseline="-25000" dirty="0"/>
              <a:t>12</a:t>
            </a:r>
            <a:r>
              <a:rPr lang="en-US" altLang="zh-TW" dirty="0"/>
              <a:t>O</a:t>
            </a:r>
            <a:r>
              <a:rPr lang="en-US" altLang="zh-TW" baseline="-25000" dirty="0"/>
              <a:t>6</a:t>
            </a:r>
            <a:r>
              <a:rPr lang="en-US" altLang="zh-TW" dirty="0"/>
              <a:t>) </a:t>
            </a:r>
            <a:r>
              <a:rPr lang="en-US" altLang="zh-TW" b="1" dirty="0"/>
              <a:t>while amino acids don’t </a:t>
            </a:r>
          </a:p>
          <a:p>
            <a:r>
              <a:rPr lang="en-US" altLang="zh-TW" dirty="0"/>
              <a:t>Labeling, derivatization (here, permethylation replaces terminal OH with OCH</a:t>
            </a:r>
            <a:r>
              <a:rPr lang="en-US" altLang="zh-TW" baseline="-25000" dirty="0"/>
              <a:t>3</a:t>
            </a:r>
            <a:r>
              <a:rPr lang="en-US" altLang="zh-TW" dirty="0"/>
              <a:t>)</a:t>
            </a:r>
          </a:p>
          <a:p>
            <a:r>
              <a:rPr lang="en-US" altLang="zh-TW" dirty="0"/>
              <a:t>Based on our biological knowledge, if we see a sugar signal with mass = M</a:t>
            </a:r>
          </a:p>
          <a:p>
            <a:r>
              <a:rPr lang="en-US" altLang="zh-TW" dirty="0"/>
              <a:t>Suppose it is a N-glycan (has tri-mannosyl core)</a:t>
            </a:r>
          </a:p>
          <a:p>
            <a:r>
              <a:rPr lang="en-US" altLang="zh-TW" dirty="0"/>
              <a:t>In mammals, and this sample doesn’t produce strange sugars</a:t>
            </a:r>
          </a:p>
          <a:p>
            <a:r>
              <a:rPr lang="en-US" altLang="zh-TW" dirty="0"/>
              <a:t>M = a x      +  b x       (b &gt;=3) + c x        + d x        + e x         + z</a:t>
            </a:r>
            <a:br>
              <a:rPr lang="en-US" altLang="zh-TW" dirty="0"/>
            </a:br>
            <a:br>
              <a:rPr lang="en-US" altLang="zh-TW" dirty="0"/>
            </a:br>
            <a:r>
              <a:rPr lang="en-US" altLang="zh-TW" dirty="0"/>
              <a:t> while </a:t>
            </a:r>
            <a:r>
              <a:rPr lang="zh-TW" altLang="en-US" dirty="0"/>
              <a:t>𝑎</a:t>
            </a:r>
            <a:r>
              <a:rPr lang="en-US" altLang="zh-TW" dirty="0"/>
              <a:t>, </a:t>
            </a:r>
            <a:r>
              <a:rPr lang="zh-TW" altLang="en-US" dirty="0"/>
              <a:t>𝑏</a:t>
            </a:r>
            <a:r>
              <a:rPr lang="en-US" altLang="zh-TW" dirty="0"/>
              <a:t>, </a:t>
            </a:r>
            <a:r>
              <a:rPr lang="zh-TW" altLang="en-US" dirty="0"/>
              <a:t>𝑐</a:t>
            </a:r>
            <a:r>
              <a:rPr lang="en-US" altLang="zh-TW" dirty="0"/>
              <a:t>, </a:t>
            </a:r>
            <a:r>
              <a:rPr lang="zh-TW" altLang="en-US" dirty="0"/>
              <a:t>𝑑</a:t>
            </a:r>
            <a:r>
              <a:rPr lang="en-US" altLang="zh-TW" dirty="0"/>
              <a:t>, </a:t>
            </a:r>
            <a:r>
              <a:rPr lang="zh-TW" altLang="en-US" dirty="0"/>
              <a:t>𝑒∈ </a:t>
            </a:r>
            <a:r>
              <a:rPr lang="en-US" altLang="zh-TW" dirty="0"/>
              <a:t>ℕ ( &gt;= 0, integer)</a:t>
            </a:r>
            <a:br>
              <a:rPr lang="en-US" altLang="zh-TW" dirty="0"/>
            </a:br>
            <a:r>
              <a:rPr lang="en-US" altLang="zh-TW" dirty="0"/>
              <a:t>	         </a:t>
            </a:r>
            <a:r>
              <a:rPr lang="zh-TW" altLang="en-US" dirty="0"/>
              <a:t>𝑧</a:t>
            </a:r>
            <a:r>
              <a:rPr lang="en-US" altLang="zh-TW" dirty="0"/>
              <a:t>=</a:t>
            </a:r>
            <a:r>
              <a:rPr lang="zh-TW" altLang="en-US" dirty="0"/>
              <a:t>𝑐𝑜𝑛𝑠𝑡 </a:t>
            </a:r>
          </a:p>
          <a:p>
            <a:r>
              <a:rPr lang="en-US" altLang="zh-TW" dirty="0"/>
              <a:t>z is some modifications </a:t>
            </a:r>
            <a:br>
              <a:rPr lang="en-US" altLang="zh-TW" dirty="0"/>
            </a:br>
            <a:r>
              <a:rPr lang="en-US" altLang="zh-TW" dirty="0"/>
              <a:t>on non-reducing end</a:t>
            </a:r>
            <a:br>
              <a:rPr lang="en-US" altLang="zh-TW" dirty="0"/>
            </a:br>
            <a:r>
              <a:rPr lang="en-US" altLang="zh-TW" dirty="0"/>
              <a:t>(determined by chemical experiment)</a:t>
            </a:r>
            <a:br>
              <a:rPr lang="en-US" altLang="zh-TW" dirty="0"/>
            </a:br>
            <a:endParaRPr lang="en-US" altLang="zh-TW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8F1F3C7-2DC8-DB7C-F81E-8E601AFFCB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9571" y="3614939"/>
            <a:ext cx="201185" cy="201185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E511625E-7FA4-2615-020E-A2EC8880F7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01797" y="3576341"/>
            <a:ext cx="219475" cy="225572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5A5E5277-0D3B-25BB-EC8D-8D7EAC3808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01797" y="3824765"/>
            <a:ext cx="219475" cy="225572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E9D45E43-A719-2514-708B-1A83DBA12F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5507362" y="3584455"/>
            <a:ext cx="237765" cy="225572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32CC45EC-31C6-A1F7-F518-FAAF5F896F1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53849" y="3576341"/>
            <a:ext cx="256054" cy="256054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850DF7B2-5227-B30F-42CA-1087177901C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17179" y="3551538"/>
            <a:ext cx="249958" cy="256054"/>
          </a:xfrm>
          <a:prstGeom prst="rect">
            <a:avLst/>
          </a:prstGeom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D17C216A-8EAE-2275-39F1-2EE8BFCE1B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7510" y="4584089"/>
            <a:ext cx="4020560" cy="1726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80A78FAE-912B-58AF-CAC1-9BDCCFD1A47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24001" y="5583002"/>
            <a:ext cx="4829849" cy="1209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3863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A5B81CD-FC35-F54B-1C18-AB185CD6C2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26214"/>
            <a:ext cx="10515600" cy="4351338"/>
          </a:xfrm>
        </p:spPr>
        <p:txBody>
          <a:bodyPr/>
          <a:lstStyle/>
          <a:p>
            <a:r>
              <a:rPr kumimoji="1" lang="en" altLang="zh-TW" dirty="0"/>
              <a:t>edit from WEKA_revised_zfNGbrain_20221129_1219_proc3_noques_noNa - revised_zfNGbrain_20221129_1219_proc3_noques_noNa.csv</a:t>
            </a:r>
          </a:p>
          <a:p>
            <a:r>
              <a:rPr kumimoji="1" lang="en" altLang="zh-TW" dirty="0"/>
              <a:t>some class only 1</a:t>
            </a:r>
          </a:p>
          <a:p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7ECF68D-C07D-482A-EBE6-857B8792E6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3350" y="2452354"/>
            <a:ext cx="6845300" cy="384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4037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0377074-4BD1-C956-FFBD-EC1FA89F6E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76656"/>
            <a:ext cx="10515600" cy="5500307"/>
          </a:xfrm>
        </p:spPr>
        <p:txBody>
          <a:bodyPr>
            <a:normAutofit fontScale="55000" lnSpcReduction="20000"/>
          </a:bodyPr>
          <a:lstStyle/>
          <a:p>
            <a:r>
              <a:rPr kumimoji="1" lang="en" altLang="zh-TW" dirty="0"/>
              <a:t>edit from WEKA_revised_zfNGbrain_20221129_1219_proc3_noques_noNa - revised_zfNGbrain_20221129_1219_proc3_noques_noNa.csv</a:t>
            </a:r>
          </a:p>
          <a:p>
            <a:r>
              <a:rPr kumimoji="1" lang="en" altLang="zh-TW" dirty="0"/>
              <a:t>some class only 1</a:t>
            </a:r>
          </a:p>
          <a:p>
            <a:r>
              <a:rPr kumimoji="1" lang="en" altLang="zh-TW" dirty="0"/>
              <a:t>many model can higher 70%</a:t>
            </a:r>
          </a:p>
          <a:p>
            <a:r>
              <a:rPr kumimoji="1" lang="en" altLang="zh-TW" dirty="0"/>
              <a:t>percentage split: 66</a:t>
            </a:r>
          </a:p>
          <a:p>
            <a:r>
              <a:rPr kumimoji="1" lang="en" altLang="zh-TW" dirty="0" err="1"/>
              <a:t>rules.DecisionTable</a:t>
            </a:r>
            <a:r>
              <a:rPr kumimoji="1" lang="en" altLang="zh-TW" dirty="0"/>
              <a:t>  82.9%</a:t>
            </a:r>
          </a:p>
          <a:p>
            <a:r>
              <a:rPr kumimoji="1" lang="en" altLang="zh-TW" dirty="0"/>
              <a:t>tree LMT 76%</a:t>
            </a:r>
          </a:p>
          <a:p>
            <a:r>
              <a:rPr kumimoji="1" lang="en" altLang="zh-TW" dirty="0" err="1"/>
              <a:t>trees.RandomForest</a:t>
            </a:r>
            <a:r>
              <a:rPr kumimoji="1" lang="en" altLang="zh-TW" dirty="0"/>
              <a:t> 84%</a:t>
            </a:r>
          </a:p>
          <a:p>
            <a:r>
              <a:rPr kumimoji="1" lang="en" altLang="zh-TW" dirty="0" err="1"/>
              <a:t>meta.AttributeSelectedClassifier</a:t>
            </a:r>
            <a:r>
              <a:rPr kumimoji="1" lang="en" altLang="zh-TW" dirty="0"/>
              <a:t> 79.5455 %</a:t>
            </a:r>
          </a:p>
          <a:p>
            <a:r>
              <a:rPr kumimoji="1" lang="en" altLang="zh-TW" dirty="0"/>
              <a:t>meta begging 78.4091 %</a:t>
            </a:r>
          </a:p>
          <a:p>
            <a:r>
              <a:rPr kumimoji="1" lang="en" altLang="zh-TW" dirty="0" err="1"/>
              <a:t>meta.ClassificationViaRegression</a:t>
            </a:r>
            <a:r>
              <a:rPr kumimoji="1" lang="en" altLang="zh-TW" dirty="0"/>
              <a:t>  70.4545 %</a:t>
            </a:r>
          </a:p>
          <a:p>
            <a:r>
              <a:rPr kumimoji="1" lang="en" altLang="zh-TW" dirty="0" err="1"/>
              <a:t>meta.IterativeClassifierOptimizer</a:t>
            </a:r>
            <a:r>
              <a:rPr kumimoji="1" lang="en" altLang="zh-TW" dirty="0"/>
              <a:t> 80%</a:t>
            </a:r>
          </a:p>
          <a:p>
            <a:r>
              <a:rPr kumimoji="1" lang="en" altLang="zh-TW" dirty="0" err="1"/>
              <a:t>meta.LogitBoost</a:t>
            </a:r>
            <a:r>
              <a:rPr kumimoji="1" lang="en" altLang="zh-TW" dirty="0"/>
              <a:t> 80%</a:t>
            </a:r>
          </a:p>
          <a:p>
            <a:r>
              <a:rPr kumimoji="1" lang="en" altLang="zh-TW" dirty="0" err="1"/>
              <a:t>meta.RandomCommittee</a:t>
            </a:r>
            <a:r>
              <a:rPr kumimoji="1" lang="en" altLang="zh-TW" dirty="0"/>
              <a:t> 86.3636 %</a:t>
            </a:r>
          </a:p>
          <a:p>
            <a:r>
              <a:rPr kumimoji="1" lang="en" altLang="zh-TW" dirty="0" err="1"/>
              <a:t>meta.RandomizableFilteredClassifier</a:t>
            </a:r>
            <a:r>
              <a:rPr kumimoji="1" lang="en" altLang="zh-TW" dirty="0"/>
              <a:t> 70%</a:t>
            </a:r>
          </a:p>
          <a:p>
            <a:r>
              <a:rPr kumimoji="1" lang="en" altLang="zh-TW" dirty="0" err="1"/>
              <a:t>meta.RandomSubSpace</a:t>
            </a:r>
            <a:r>
              <a:rPr kumimoji="1" lang="en" altLang="zh-TW" dirty="0"/>
              <a:t> 75%</a:t>
            </a:r>
          </a:p>
          <a:p>
            <a:r>
              <a:rPr kumimoji="1" lang="en" altLang="zh-TW" dirty="0" err="1"/>
              <a:t>bayes.BayesNet</a:t>
            </a:r>
            <a:r>
              <a:rPr kumimoji="1" lang="en" altLang="zh-TW" dirty="0"/>
              <a:t> 79.4574 %</a:t>
            </a:r>
          </a:p>
          <a:p>
            <a:r>
              <a:rPr kumimoji="1" lang="en" altLang="zh-TW" dirty="0" err="1"/>
              <a:t>bayes.NaiveBayes</a:t>
            </a:r>
            <a:r>
              <a:rPr kumimoji="1" lang="en" altLang="zh-TW" dirty="0"/>
              <a:t> 89.5349 %</a:t>
            </a:r>
          </a:p>
          <a:p>
            <a:r>
              <a:rPr kumimoji="1" lang="en" altLang="zh-TW" dirty="0" err="1"/>
              <a:t>bayes.NaiveBayesUpdateable</a:t>
            </a:r>
            <a:r>
              <a:rPr kumimoji="1" lang="en" altLang="zh-TW" dirty="0"/>
              <a:t> 89.5349 %</a:t>
            </a:r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308201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A5B81CD-FC35-F54B-1C18-AB185CD6C2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31437"/>
            <a:ext cx="10515600" cy="4351338"/>
          </a:xfrm>
        </p:spPr>
        <p:txBody>
          <a:bodyPr/>
          <a:lstStyle/>
          <a:p>
            <a:r>
              <a:rPr kumimoji="1" lang="en" altLang="zh-TW" dirty="0"/>
              <a:t>edit from WEKA_Reduced_revised_zfNGbrain_20221129_1219_proc3_noques_noNa - revised_zfNGbrain_20221129_1219_proc3_noques_noNa.csv</a:t>
            </a:r>
          </a:p>
          <a:p>
            <a:r>
              <a:rPr kumimoji="1" lang="en" altLang="zh-TW" dirty="0"/>
              <a:t>each class at least 10</a:t>
            </a:r>
          </a:p>
          <a:p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EF31B04-AC07-C770-B8FF-3C96C4580D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7563" y="2292858"/>
            <a:ext cx="789687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5821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42C762E-04C2-9834-C29C-B35A65066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E424979-AE82-4B42-6B2C-8414BC5C9A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kumimoji="1" lang="en" altLang="zh-TW" dirty="0"/>
              <a:t>percentage split: 66</a:t>
            </a:r>
          </a:p>
          <a:p>
            <a:r>
              <a:rPr kumimoji="1" lang="en" altLang="zh-TW" dirty="0"/>
              <a:t>tree LMT 80%</a:t>
            </a:r>
          </a:p>
          <a:p>
            <a:r>
              <a:rPr kumimoji="1" lang="en" altLang="zh-TW" dirty="0"/>
              <a:t>tree </a:t>
            </a:r>
            <a:r>
              <a:rPr kumimoji="1" lang="en" altLang="zh-TW" dirty="0" err="1"/>
              <a:t>RandomForest</a:t>
            </a:r>
            <a:r>
              <a:rPr kumimoji="1" lang="en" altLang="zh-TW" dirty="0"/>
              <a:t> 71.6667 %</a:t>
            </a:r>
          </a:p>
          <a:p>
            <a:r>
              <a:rPr kumimoji="1" lang="en" altLang="zh-TW" dirty="0"/>
              <a:t>function Logistic Regression with ridge parameter of 1.0E-8 68.3333 %</a:t>
            </a:r>
          </a:p>
          <a:p>
            <a:r>
              <a:rPr kumimoji="1" lang="en" altLang="zh-TW" dirty="0"/>
              <a:t>function </a:t>
            </a:r>
            <a:r>
              <a:rPr kumimoji="1" lang="en" altLang="zh-TW" dirty="0" err="1"/>
              <a:t>MultilayerPerceptron</a:t>
            </a:r>
            <a:r>
              <a:rPr kumimoji="1" lang="en" altLang="zh-TW" dirty="0"/>
              <a:t> 78.3333 %</a:t>
            </a:r>
          </a:p>
          <a:p>
            <a:r>
              <a:rPr kumimoji="1" lang="en" altLang="zh-TW" dirty="0"/>
              <a:t>function </a:t>
            </a:r>
            <a:r>
              <a:rPr kumimoji="1" lang="en" altLang="zh-TW" dirty="0" err="1"/>
              <a:t>SimpleLogistic</a:t>
            </a:r>
            <a:r>
              <a:rPr kumimoji="1" lang="en" altLang="zh-TW" dirty="0"/>
              <a:t> 80%</a:t>
            </a:r>
          </a:p>
          <a:p>
            <a:r>
              <a:rPr kumimoji="1" lang="en" altLang="zh-TW" dirty="0"/>
              <a:t>meta begging 68.3333 %</a:t>
            </a:r>
          </a:p>
          <a:p>
            <a:r>
              <a:rPr kumimoji="1" lang="en" altLang="zh-TW" dirty="0" err="1"/>
              <a:t>meta.ClassificationViaRegression</a:t>
            </a:r>
            <a:r>
              <a:rPr kumimoji="1" lang="en" altLang="zh-TW" dirty="0"/>
              <a:t>  70 %</a:t>
            </a:r>
          </a:p>
          <a:p>
            <a:r>
              <a:rPr kumimoji="1" lang="en" altLang="zh-TW" dirty="0" err="1"/>
              <a:t>meta.MultiClassClassifier</a:t>
            </a:r>
            <a:r>
              <a:rPr kumimoji="1" lang="en" altLang="zh-TW" dirty="0"/>
              <a:t> 70 %</a:t>
            </a:r>
          </a:p>
          <a:p>
            <a:r>
              <a:rPr kumimoji="1" lang="en" altLang="zh-TW" dirty="0" err="1"/>
              <a:t>meta.RandomizableFilteredClassifier</a:t>
            </a:r>
            <a:r>
              <a:rPr kumimoji="1" lang="en" altLang="zh-TW" dirty="0"/>
              <a:t> 66%</a:t>
            </a:r>
          </a:p>
          <a:p>
            <a:r>
              <a:rPr kumimoji="1" lang="en" altLang="zh-TW" dirty="0" err="1"/>
              <a:t>meta.RandomSubSpace</a:t>
            </a:r>
            <a:r>
              <a:rPr kumimoji="1" lang="en" altLang="zh-TW" dirty="0"/>
              <a:t> 66%</a:t>
            </a:r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744413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A5B81CD-FC35-F54B-1C18-AB185CD6C2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26214"/>
            <a:ext cx="10515600" cy="4351338"/>
          </a:xfrm>
        </p:spPr>
        <p:txBody>
          <a:bodyPr/>
          <a:lstStyle/>
          <a:p>
            <a:r>
              <a:rPr kumimoji="1" lang="en" altLang="zh-TW" dirty="0"/>
              <a:t>edit from WEKA_Reduced_revised_zfNGbrain_20221129_1219_proc3_noques_noNa - revised_zfNGbrain_20221129_1219_proc3_noques_noNa.csv</a:t>
            </a:r>
          </a:p>
          <a:p>
            <a:r>
              <a:rPr kumimoji="1" lang="en" altLang="zh-TW" dirty="0"/>
              <a:t>each class at least 10</a:t>
            </a:r>
          </a:p>
          <a:p>
            <a:r>
              <a:rPr kumimoji="1" lang="en" altLang="zh-TW" dirty="0"/>
              <a:t>Add feature “in H+” </a:t>
            </a:r>
          </a:p>
          <a:p>
            <a:pPr marL="0" indent="0">
              <a:buNone/>
            </a:pPr>
            <a:endParaRPr kumimoji="1" lang="en" altLang="zh-TW" dirty="0"/>
          </a:p>
          <a:p>
            <a:r>
              <a:rPr kumimoji="1" lang="en" altLang="zh-TW" dirty="0" err="1"/>
              <a:t>rules.DecisionTable</a:t>
            </a:r>
            <a:r>
              <a:rPr kumimoji="1" lang="en" altLang="zh-TW" dirty="0"/>
              <a:t> 100%</a:t>
            </a:r>
          </a:p>
          <a:p>
            <a:r>
              <a:rPr kumimoji="1" lang="en" altLang="zh-TW" dirty="0" err="1"/>
              <a:t>rules.OneR</a:t>
            </a:r>
            <a:r>
              <a:rPr kumimoji="1" lang="en" altLang="zh-TW" dirty="0"/>
              <a:t> 100%: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817265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73924C3-516A-21E5-15EB-F338AC8E4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D518BCB-5BEB-EC2A-DA0E-DD68888A12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kumimoji="1" lang="en" altLang="zh-TW" dirty="0" err="1"/>
              <a:t>rules.OneR</a:t>
            </a:r>
            <a:r>
              <a:rPr kumimoji="1" lang="en" altLang="zh-TW" dirty="0"/>
              <a:t> 100%:</a:t>
            </a:r>
          </a:p>
          <a:p>
            <a:r>
              <a:rPr kumimoji="1" lang="en" altLang="zh-TW" dirty="0"/>
              <a:t>in [H+]:</a:t>
            </a:r>
          </a:p>
          <a:p>
            <a:r>
              <a:rPr kumimoji="1" lang="en" altLang="zh-TW" dirty="0"/>
              <a:t>	&lt; 2510.7939180000003	-&gt; F2H4N5</a:t>
            </a:r>
          </a:p>
          <a:p>
            <a:r>
              <a:rPr kumimoji="1" lang="en" altLang="zh-TW" dirty="0"/>
              <a:t>	&lt; 2687.8781465	-&gt; F1H5N4S1</a:t>
            </a:r>
          </a:p>
          <a:p>
            <a:r>
              <a:rPr kumimoji="1" lang="en" altLang="zh-TW" dirty="0"/>
              <a:t>	&lt; 2867.4623005000003	-&gt; F1H6N4S1</a:t>
            </a:r>
          </a:p>
          <a:p>
            <a:r>
              <a:rPr kumimoji="1" lang="en" altLang="zh-TW" dirty="0"/>
              <a:t>	&lt; 2954.5090055	-&gt; F1H5N4S2</a:t>
            </a:r>
          </a:p>
          <a:p>
            <a:r>
              <a:rPr kumimoji="1" lang="en" altLang="zh-TW" dirty="0"/>
              <a:t>	&lt; 3056.059349	-&gt; F2H6N4S1</a:t>
            </a:r>
          </a:p>
          <a:p>
            <a:r>
              <a:rPr kumimoji="1" lang="en" altLang="zh-TW" dirty="0"/>
              <a:t>	&lt; 3159.6121555	-&gt; F1H6N4S2</a:t>
            </a:r>
          </a:p>
          <a:p>
            <a:r>
              <a:rPr kumimoji="1" lang="en" altLang="zh-TW" dirty="0"/>
              <a:t>	&lt; 3260.1668895000003	-&gt; F2H7N4S1</a:t>
            </a:r>
          </a:p>
          <a:p>
            <a:r>
              <a:rPr kumimoji="1" lang="en" altLang="zh-TW" dirty="0"/>
              <a:t>	&lt; 3441.2440855	-&gt; F1H7N4S2</a:t>
            </a:r>
          </a:p>
          <a:p>
            <a:r>
              <a:rPr kumimoji="1" lang="en" altLang="zh-TW" dirty="0"/>
              <a:t>	&gt;= 3441.2440855	-&gt; F2H7N4S2</a:t>
            </a:r>
          </a:p>
          <a:p>
            <a:r>
              <a:rPr kumimoji="1" lang="en" altLang="zh-TW" dirty="0"/>
              <a:t>(176/176 instances correct)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575515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788F60C-CC75-EE5B-8667-1CA1BB13A2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9F90C8A8-9590-FB2A-105D-8B643F517C2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74795356"/>
              </p:ext>
            </p:extLst>
          </p:nvPr>
        </p:nvGraphicFramePr>
        <p:xfrm>
          <a:off x="838200" y="1825625"/>
          <a:ext cx="10515600" cy="222504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752600">
                  <a:extLst>
                    <a:ext uri="{9D8B030D-6E8A-4147-A177-3AD203B41FA5}">
                      <a16:colId xmlns:a16="http://schemas.microsoft.com/office/drawing/2014/main" val="848297744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3924541141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751656026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197359074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50065340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4666317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measure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55186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Accuracy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27450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41480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F1 score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83336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485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05085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0405297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40F0BDB-402D-209F-C273-56CD6BEB6D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7E640C18-8B25-96E5-7468-2F253765DF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38701" y="1825625"/>
            <a:ext cx="871459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779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7BCACB-C538-9B16-D51C-F3FF39637C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805C729-2743-9B0D-CA5E-70884E5B5E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516041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彩色幾何圖案的馬賽克">
            <a:extLst>
              <a:ext uri="{FF2B5EF4-FFF2-40B4-BE49-F238E27FC236}">
                <a16:creationId xmlns:a16="http://schemas.microsoft.com/office/drawing/2014/main" id="{2AB0C483-1627-83EF-ACC2-8965BB782A8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LightScreen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r="4667"/>
          <a:stretch/>
        </p:blipFill>
        <p:spPr>
          <a:xfrm>
            <a:off x="1524021" y="11"/>
            <a:ext cx="9143979" cy="6857989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5FE3E699-6648-9538-4D76-5942B1F0E0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0800" y="215417"/>
            <a:ext cx="7319554" cy="953669"/>
          </a:xfrm>
        </p:spPr>
        <p:txBody>
          <a:bodyPr>
            <a:normAutofit/>
          </a:bodyPr>
          <a:lstStyle/>
          <a:p>
            <a:r>
              <a:rPr lang="en-US" altLang="zh-TW" sz="2400" dirty="0"/>
              <a:t>About analyzing glycans in MS, MS/MS </a:t>
            </a:r>
            <a:br>
              <a:rPr lang="en-US" altLang="zh-TW" sz="2400" dirty="0"/>
            </a:br>
            <a:r>
              <a:rPr lang="en-US" altLang="zh-TW" sz="2400" dirty="0"/>
              <a:t>spectrum data</a:t>
            </a:r>
            <a:endParaRPr lang="zh-TW" altLang="en-US" sz="2400" dirty="0"/>
          </a:p>
        </p:txBody>
      </p:sp>
      <p:sp>
        <p:nvSpPr>
          <p:cNvPr id="7" name="箭號: 向右 6">
            <a:extLst>
              <a:ext uri="{FF2B5EF4-FFF2-40B4-BE49-F238E27FC236}">
                <a16:creationId xmlns:a16="http://schemas.microsoft.com/office/drawing/2014/main" id="{ABF1F7E8-0ACF-38C0-07A6-86EC27B11CB1}"/>
              </a:ext>
            </a:extLst>
          </p:cNvPr>
          <p:cNvSpPr/>
          <p:nvPr/>
        </p:nvSpPr>
        <p:spPr>
          <a:xfrm>
            <a:off x="3680494" y="5368540"/>
            <a:ext cx="592428" cy="344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zh-TW" altLang="en-US">
              <a:solidFill>
                <a:prstClr val="white"/>
              </a:solidFill>
              <a:latin typeface="Neue Haas Grotesk Text Pro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1EE15B4A-0A32-16CC-EA78-2201C33DF505}"/>
              </a:ext>
            </a:extLst>
          </p:cNvPr>
          <p:cNvSpPr txBox="1"/>
          <p:nvPr/>
        </p:nvSpPr>
        <p:spPr>
          <a:xfrm>
            <a:off x="1639938" y="4790569"/>
            <a:ext cx="14810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TW" sz="1400" dirty="0">
                <a:solidFill>
                  <a:prstClr val="black"/>
                </a:solidFill>
                <a:latin typeface="Neue Haas Grotesk Text Pro"/>
              </a:rPr>
              <a:t>Raw file</a:t>
            </a:r>
            <a:endParaRPr lang="zh-TW" altLang="en-US" sz="1400" dirty="0">
              <a:solidFill>
                <a:prstClr val="black"/>
              </a:solidFill>
              <a:latin typeface="Neue Haas Grotesk Text Pro"/>
            </a:endParaRPr>
          </a:p>
        </p:txBody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id="{8A01F80A-40F6-CE89-908B-19745E8FB889}"/>
              </a:ext>
            </a:extLst>
          </p:cNvPr>
          <p:cNvGrpSpPr/>
          <p:nvPr/>
        </p:nvGrpSpPr>
        <p:grpSpPr>
          <a:xfrm>
            <a:off x="4482288" y="5299666"/>
            <a:ext cx="850005" cy="466456"/>
            <a:chOff x="3518352" y="5928809"/>
            <a:chExt cx="850005" cy="466456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32819284-599F-AA4C-EFD6-EF7C402161D5}"/>
                </a:ext>
              </a:extLst>
            </p:cNvPr>
            <p:cNvSpPr/>
            <p:nvPr/>
          </p:nvSpPr>
          <p:spPr>
            <a:xfrm>
              <a:off x="3518352" y="6014766"/>
              <a:ext cx="850005" cy="38049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TW" altLang="en-US">
                <a:solidFill>
                  <a:prstClr val="white"/>
                </a:solidFill>
                <a:latin typeface="Neue Haas Grotesk Text Pro"/>
              </a:endParaRP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43CEAF5D-0BD2-55BF-1B54-82BA7EF03690}"/>
                </a:ext>
              </a:extLst>
            </p:cNvPr>
            <p:cNvSpPr/>
            <p:nvPr/>
          </p:nvSpPr>
          <p:spPr>
            <a:xfrm>
              <a:off x="3518352" y="5928809"/>
              <a:ext cx="850005" cy="9015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TW" altLang="en-US">
                <a:solidFill>
                  <a:prstClr val="white"/>
                </a:solidFill>
                <a:latin typeface="Neue Haas Grotesk Text Pro"/>
              </a:endParaRPr>
            </a:p>
          </p:txBody>
        </p:sp>
        <p:sp>
          <p:nvSpPr>
            <p:cNvPr id="12" name="手繪多邊形: 圖案 11">
              <a:extLst>
                <a:ext uri="{FF2B5EF4-FFF2-40B4-BE49-F238E27FC236}">
                  <a16:creationId xmlns:a16="http://schemas.microsoft.com/office/drawing/2014/main" id="{BD4D3070-A563-FA6C-44BC-A202BE596BE3}"/>
                </a:ext>
              </a:extLst>
            </p:cNvPr>
            <p:cNvSpPr/>
            <p:nvPr/>
          </p:nvSpPr>
          <p:spPr>
            <a:xfrm>
              <a:off x="3999347" y="6063803"/>
              <a:ext cx="301598" cy="50006"/>
            </a:xfrm>
            <a:custGeom>
              <a:avLst/>
              <a:gdLst>
                <a:gd name="connsiteX0" fmla="*/ 0 w 388144"/>
                <a:gd name="connsiteY0" fmla="*/ 28575 h 50006"/>
                <a:gd name="connsiteX1" fmla="*/ 11906 w 388144"/>
                <a:gd name="connsiteY1" fmla="*/ 23812 h 50006"/>
                <a:gd name="connsiteX2" fmla="*/ 59531 w 388144"/>
                <a:gd name="connsiteY2" fmla="*/ 0 h 50006"/>
                <a:gd name="connsiteX3" fmla="*/ 97631 w 388144"/>
                <a:gd name="connsiteY3" fmla="*/ 7144 h 50006"/>
                <a:gd name="connsiteX4" fmla="*/ 123825 w 388144"/>
                <a:gd name="connsiteY4" fmla="*/ 45244 h 50006"/>
                <a:gd name="connsiteX5" fmla="*/ 180975 w 388144"/>
                <a:gd name="connsiteY5" fmla="*/ 23812 h 50006"/>
                <a:gd name="connsiteX6" fmla="*/ 204787 w 388144"/>
                <a:gd name="connsiteY6" fmla="*/ 11906 h 50006"/>
                <a:gd name="connsiteX7" fmla="*/ 214312 w 388144"/>
                <a:gd name="connsiteY7" fmla="*/ 23812 h 50006"/>
                <a:gd name="connsiteX8" fmla="*/ 240506 w 388144"/>
                <a:gd name="connsiteY8" fmla="*/ 50006 h 50006"/>
                <a:gd name="connsiteX9" fmla="*/ 278606 w 388144"/>
                <a:gd name="connsiteY9" fmla="*/ 40481 h 50006"/>
                <a:gd name="connsiteX10" fmla="*/ 350044 w 388144"/>
                <a:gd name="connsiteY10" fmla="*/ 19050 h 50006"/>
                <a:gd name="connsiteX11" fmla="*/ 361950 w 388144"/>
                <a:gd name="connsiteY11" fmla="*/ 23812 h 50006"/>
                <a:gd name="connsiteX12" fmla="*/ 371475 w 388144"/>
                <a:gd name="connsiteY12" fmla="*/ 35719 h 50006"/>
                <a:gd name="connsiteX13" fmla="*/ 388144 w 388144"/>
                <a:gd name="connsiteY13" fmla="*/ 35719 h 50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8144" h="50006">
                  <a:moveTo>
                    <a:pt x="0" y="28575"/>
                  </a:moveTo>
                  <a:cubicBezTo>
                    <a:pt x="3969" y="26987"/>
                    <a:pt x="8052" y="25662"/>
                    <a:pt x="11906" y="23812"/>
                  </a:cubicBezTo>
                  <a:cubicBezTo>
                    <a:pt x="27907" y="16132"/>
                    <a:pt x="59531" y="0"/>
                    <a:pt x="59531" y="0"/>
                  </a:cubicBezTo>
                  <a:cubicBezTo>
                    <a:pt x="72231" y="2381"/>
                    <a:pt x="86175" y="1167"/>
                    <a:pt x="97631" y="7144"/>
                  </a:cubicBezTo>
                  <a:cubicBezTo>
                    <a:pt x="105418" y="11207"/>
                    <a:pt x="118869" y="36571"/>
                    <a:pt x="123825" y="45244"/>
                  </a:cubicBezTo>
                  <a:cubicBezTo>
                    <a:pt x="142875" y="38100"/>
                    <a:pt x="162162" y="31559"/>
                    <a:pt x="180975" y="23812"/>
                  </a:cubicBezTo>
                  <a:cubicBezTo>
                    <a:pt x="189181" y="20433"/>
                    <a:pt x="195913" y="11906"/>
                    <a:pt x="204787" y="11906"/>
                  </a:cubicBezTo>
                  <a:cubicBezTo>
                    <a:pt x="209869" y="11906"/>
                    <a:pt x="211493" y="19583"/>
                    <a:pt x="214312" y="23812"/>
                  </a:cubicBezTo>
                  <a:cubicBezTo>
                    <a:pt x="232781" y="51515"/>
                    <a:pt x="218605" y="45626"/>
                    <a:pt x="240506" y="50006"/>
                  </a:cubicBezTo>
                  <a:cubicBezTo>
                    <a:pt x="253206" y="46831"/>
                    <a:pt x="266087" y="44306"/>
                    <a:pt x="278606" y="40481"/>
                  </a:cubicBezTo>
                  <a:cubicBezTo>
                    <a:pt x="357136" y="16485"/>
                    <a:pt x="298541" y="29349"/>
                    <a:pt x="350044" y="19050"/>
                  </a:cubicBezTo>
                  <a:cubicBezTo>
                    <a:pt x="354013" y="20637"/>
                    <a:pt x="358576" y="21188"/>
                    <a:pt x="361950" y="23812"/>
                  </a:cubicBezTo>
                  <a:cubicBezTo>
                    <a:pt x="365962" y="26933"/>
                    <a:pt x="366848" y="33616"/>
                    <a:pt x="371475" y="35719"/>
                  </a:cubicBezTo>
                  <a:cubicBezTo>
                    <a:pt x="376533" y="38018"/>
                    <a:pt x="382588" y="35719"/>
                    <a:pt x="388144" y="35719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TW" altLang="en-US">
                <a:solidFill>
                  <a:prstClr val="white"/>
                </a:solidFill>
                <a:latin typeface="Neue Haas Grotesk Text Pro"/>
              </a:endParaRPr>
            </a:p>
          </p:txBody>
        </p:sp>
        <p:sp>
          <p:nvSpPr>
            <p:cNvPr id="13" name="手繪多邊形: 圖案 12">
              <a:extLst>
                <a:ext uri="{FF2B5EF4-FFF2-40B4-BE49-F238E27FC236}">
                  <a16:creationId xmlns:a16="http://schemas.microsoft.com/office/drawing/2014/main" id="{49161E48-F350-32C7-515D-F51AB90A7A90}"/>
                </a:ext>
              </a:extLst>
            </p:cNvPr>
            <p:cNvSpPr/>
            <p:nvPr/>
          </p:nvSpPr>
          <p:spPr>
            <a:xfrm>
              <a:off x="4005671" y="6146909"/>
              <a:ext cx="301598" cy="45720"/>
            </a:xfrm>
            <a:custGeom>
              <a:avLst/>
              <a:gdLst>
                <a:gd name="connsiteX0" fmla="*/ 0 w 388144"/>
                <a:gd name="connsiteY0" fmla="*/ 28575 h 50006"/>
                <a:gd name="connsiteX1" fmla="*/ 11906 w 388144"/>
                <a:gd name="connsiteY1" fmla="*/ 23812 h 50006"/>
                <a:gd name="connsiteX2" fmla="*/ 59531 w 388144"/>
                <a:gd name="connsiteY2" fmla="*/ 0 h 50006"/>
                <a:gd name="connsiteX3" fmla="*/ 97631 w 388144"/>
                <a:gd name="connsiteY3" fmla="*/ 7144 h 50006"/>
                <a:gd name="connsiteX4" fmla="*/ 123825 w 388144"/>
                <a:gd name="connsiteY4" fmla="*/ 45244 h 50006"/>
                <a:gd name="connsiteX5" fmla="*/ 180975 w 388144"/>
                <a:gd name="connsiteY5" fmla="*/ 23812 h 50006"/>
                <a:gd name="connsiteX6" fmla="*/ 204787 w 388144"/>
                <a:gd name="connsiteY6" fmla="*/ 11906 h 50006"/>
                <a:gd name="connsiteX7" fmla="*/ 214312 w 388144"/>
                <a:gd name="connsiteY7" fmla="*/ 23812 h 50006"/>
                <a:gd name="connsiteX8" fmla="*/ 240506 w 388144"/>
                <a:gd name="connsiteY8" fmla="*/ 50006 h 50006"/>
                <a:gd name="connsiteX9" fmla="*/ 278606 w 388144"/>
                <a:gd name="connsiteY9" fmla="*/ 40481 h 50006"/>
                <a:gd name="connsiteX10" fmla="*/ 350044 w 388144"/>
                <a:gd name="connsiteY10" fmla="*/ 19050 h 50006"/>
                <a:gd name="connsiteX11" fmla="*/ 361950 w 388144"/>
                <a:gd name="connsiteY11" fmla="*/ 23812 h 50006"/>
                <a:gd name="connsiteX12" fmla="*/ 371475 w 388144"/>
                <a:gd name="connsiteY12" fmla="*/ 35719 h 50006"/>
                <a:gd name="connsiteX13" fmla="*/ 388144 w 388144"/>
                <a:gd name="connsiteY13" fmla="*/ 35719 h 50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8144" h="50006">
                  <a:moveTo>
                    <a:pt x="0" y="28575"/>
                  </a:moveTo>
                  <a:cubicBezTo>
                    <a:pt x="3969" y="26987"/>
                    <a:pt x="8052" y="25662"/>
                    <a:pt x="11906" y="23812"/>
                  </a:cubicBezTo>
                  <a:cubicBezTo>
                    <a:pt x="27907" y="16132"/>
                    <a:pt x="59531" y="0"/>
                    <a:pt x="59531" y="0"/>
                  </a:cubicBezTo>
                  <a:cubicBezTo>
                    <a:pt x="72231" y="2381"/>
                    <a:pt x="86175" y="1167"/>
                    <a:pt x="97631" y="7144"/>
                  </a:cubicBezTo>
                  <a:cubicBezTo>
                    <a:pt x="105418" y="11207"/>
                    <a:pt x="118869" y="36571"/>
                    <a:pt x="123825" y="45244"/>
                  </a:cubicBezTo>
                  <a:cubicBezTo>
                    <a:pt x="142875" y="38100"/>
                    <a:pt x="162162" y="31559"/>
                    <a:pt x="180975" y="23812"/>
                  </a:cubicBezTo>
                  <a:cubicBezTo>
                    <a:pt x="189181" y="20433"/>
                    <a:pt x="195913" y="11906"/>
                    <a:pt x="204787" y="11906"/>
                  </a:cubicBezTo>
                  <a:cubicBezTo>
                    <a:pt x="209869" y="11906"/>
                    <a:pt x="211493" y="19583"/>
                    <a:pt x="214312" y="23812"/>
                  </a:cubicBezTo>
                  <a:cubicBezTo>
                    <a:pt x="232781" y="51515"/>
                    <a:pt x="218605" y="45626"/>
                    <a:pt x="240506" y="50006"/>
                  </a:cubicBezTo>
                  <a:cubicBezTo>
                    <a:pt x="253206" y="46831"/>
                    <a:pt x="266087" y="44306"/>
                    <a:pt x="278606" y="40481"/>
                  </a:cubicBezTo>
                  <a:cubicBezTo>
                    <a:pt x="357136" y="16485"/>
                    <a:pt x="298541" y="29349"/>
                    <a:pt x="350044" y="19050"/>
                  </a:cubicBezTo>
                  <a:cubicBezTo>
                    <a:pt x="354013" y="20637"/>
                    <a:pt x="358576" y="21188"/>
                    <a:pt x="361950" y="23812"/>
                  </a:cubicBezTo>
                  <a:cubicBezTo>
                    <a:pt x="365962" y="26933"/>
                    <a:pt x="366848" y="33616"/>
                    <a:pt x="371475" y="35719"/>
                  </a:cubicBezTo>
                  <a:cubicBezTo>
                    <a:pt x="376533" y="38018"/>
                    <a:pt x="382588" y="35719"/>
                    <a:pt x="388144" y="35719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TW" altLang="en-US">
                <a:solidFill>
                  <a:prstClr val="white"/>
                </a:solidFill>
                <a:latin typeface="Neue Haas Grotesk Text Pro"/>
              </a:endParaRPr>
            </a:p>
          </p:txBody>
        </p:sp>
        <p:sp>
          <p:nvSpPr>
            <p:cNvPr id="14" name="手繪多邊形: 圖案 13">
              <a:extLst>
                <a:ext uri="{FF2B5EF4-FFF2-40B4-BE49-F238E27FC236}">
                  <a16:creationId xmlns:a16="http://schemas.microsoft.com/office/drawing/2014/main" id="{8CCBA9DC-049A-C98B-12D2-8A2B57A2CD3F}"/>
                </a:ext>
              </a:extLst>
            </p:cNvPr>
            <p:cNvSpPr/>
            <p:nvPr/>
          </p:nvSpPr>
          <p:spPr>
            <a:xfrm>
              <a:off x="4005671" y="6233996"/>
              <a:ext cx="301598" cy="50006"/>
            </a:xfrm>
            <a:custGeom>
              <a:avLst/>
              <a:gdLst>
                <a:gd name="connsiteX0" fmla="*/ 0 w 388144"/>
                <a:gd name="connsiteY0" fmla="*/ 28575 h 50006"/>
                <a:gd name="connsiteX1" fmla="*/ 11906 w 388144"/>
                <a:gd name="connsiteY1" fmla="*/ 23812 h 50006"/>
                <a:gd name="connsiteX2" fmla="*/ 59531 w 388144"/>
                <a:gd name="connsiteY2" fmla="*/ 0 h 50006"/>
                <a:gd name="connsiteX3" fmla="*/ 97631 w 388144"/>
                <a:gd name="connsiteY3" fmla="*/ 7144 h 50006"/>
                <a:gd name="connsiteX4" fmla="*/ 123825 w 388144"/>
                <a:gd name="connsiteY4" fmla="*/ 45244 h 50006"/>
                <a:gd name="connsiteX5" fmla="*/ 180975 w 388144"/>
                <a:gd name="connsiteY5" fmla="*/ 23812 h 50006"/>
                <a:gd name="connsiteX6" fmla="*/ 204787 w 388144"/>
                <a:gd name="connsiteY6" fmla="*/ 11906 h 50006"/>
                <a:gd name="connsiteX7" fmla="*/ 214312 w 388144"/>
                <a:gd name="connsiteY7" fmla="*/ 23812 h 50006"/>
                <a:gd name="connsiteX8" fmla="*/ 240506 w 388144"/>
                <a:gd name="connsiteY8" fmla="*/ 50006 h 50006"/>
                <a:gd name="connsiteX9" fmla="*/ 278606 w 388144"/>
                <a:gd name="connsiteY9" fmla="*/ 40481 h 50006"/>
                <a:gd name="connsiteX10" fmla="*/ 350044 w 388144"/>
                <a:gd name="connsiteY10" fmla="*/ 19050 h 50006"/>
                <a:gd name="connsiteX11" fmla="*/ 361950 w 388144"/>
                <a:gd name="connsiteY11" fmla="*/ 23812 h 50006"/>
                <a:gd name="connsiteX12" fmla="*/ 371475 w 388144"/>
                <a:gd name="connsiteY12" fmla="*/ 35719 h 50006"/>
                <a:gd name="connsiteX13" fmla="*/ 388144 w 388144"/>
                <a:gd name="connsiteY13" fmla="*/ 35719 h 50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8144" h="50006">
                  <a:moveTo>
                    <a:pt x="0" y="28575"/>
                  </a:moveTo>
                  <a:cubicBezTo>
                    <a:pt x="3969" y="26987"/>
                    <a:pt x="8052" y="25662"/>
                    <a:pt x="11906" y="23812"/>
                  </a:cubicBezTo>
                  <a:cubicBezTo>
                    <a:pt x="27907" y="16132"/>
                    <a:pt x="59531" y="0"/>
                    <a:pt x="59531" y="0"/>
                  </a:cubicBezTo>
                  <a:cubicBezTo>
                    <a:pt x="72231" y="2381"/>
                    <a:pt x="86175" y="1167"/>
                    <a:pt x="97631" y="7144"/>
                  </a:cubicBezTo>
                  <a:cubicBezTo>
                    <a:pt x="105418" y="11207"/>
                    <a:pt x="118869" y="36571"/>
                    <a:pt x="123825" y="45244"/>
                  </a:cubicBezTo>
                  <a:cubicBezTo>
                    <a:pt x="142875" y="38100"/>
                    <a:pt x="162162" y="31559"/>
                    <a:pt x="180975" y="23812"/>
                  </a:cubicBezTo>
                  <a:cubicBezTo>
                    <a:pt x="189181" y="20433"/>
                    <a:pt x="195913" y="11906"/>
                    <a:pt x="204787" y="11906"/>
                  </a:cubicBezTo>
                  <a:cubicBezTo>
                    <a:pt x="209869" y="11906"/>
                    <a:pt x="211493" y="19583"/>
                    <a:pt x="214312" y="23812"/>
                  </a:cubicBezTo>
                  <a:cubicBezTo>
                    <a:pt x="232781" y="51515"/>
                    <a:pt x="218605" y="45626"/>
                    <a:pt x="240506" y="50006"/>
                  </a:cubicBezTo>
                  <a:cubicBezTo>
                    <a:pt x="253206" y="46831"/>
                    <a:pt x="266087" y="44306"/>
                    <a:pt x="278606" y="40481"/>
                  </a:cubicBezTo>
                  <a:cubicBezTo>
                    <a:pt x="357136" y="16485"/>
                    <a:pt x="298541" y="29349"/>
                    <a:pt x="350044" y="19050"/>
                  </a:cubicBezTo>
                  <a:cubicBezTo>
                    <a:pt x="354013" y="20637"/>
                    <a:pt x="358576" y="21188"/>
                    <a:pt x="361950" y="23812"/>
                  </a:cubicBezTo>
                  <a:cubicBezTo>
                    <a:pt x="365962" y="26933"/>
                    <a:pt x="366848" y="33616"/>
                    <a:pt x="371475" y="35719"/>
                  </a:cubicBezTo>
                  <a:cubicBezTo>
                    <a:pt x="376533" y="38018"/>
                    <a:pt x="382588" y="35719"/>
                    <a:pt x="388144" y="35719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TW" altLang="en-US">
                <a:solidFill>
                  <a:prstClr val="white"/>
                </a:solidFill>
                <a:latin typeface="Neue Haas Grotesk Text Pro"/>
              </a:endParaRPr>
            </a:p>
          </p:txBody>
        </p:sp>
        <p:grpSp>
          <p:nvGrpSpPr>
            <p:cNvPr id="15" name="群組 14">
              <a:extLst>
                <a:ext uri="{FF2B5EF4-FFF2-40B4-BE49-F238E27FC236}">
                  <a16:creationId xmlns:a16="http://schemas.microsoft.com/office/drawing/2014/main" id="{9AA19892-2B1D-D32C-F52D-37890BB72F3A}"/>
                </a:ext>
              </a:extLst>
            </p:cNvPr>
            <p:cNvGrpSpPr/>
            <p:nvPr/>
          </p:nvGrpSpPr>
          <p:grpSpPr>
            <a:xfrm>
              <a:off x="3608268" y="6121793"/>
              <a:ext cx="340603" cy="252412"/>
              <a:chOff x="2971800" y="1674019"/>
              <a:chExt cx="266705" cy="331462"/>
            </a:xfrm>
          </p:grpSpPr>
          <p:cxnSp>
            <p:nvCxnSpPr>
              <p:cNvPr id="17" name="直線接點 16">
                <a:extLst>
                  <a:ext uri="{FF2B5EF4-FFF2-40B4-BE49-F238E27FC236}">
                    <a16:creationId xmlns:a16="http://schemas.microsoft.com/office/drawing/2014/main" id="{536E8730-63AF-A399-F667-1A9D1AAE3512}"/>
                  </a:ext>
                </a:extLst>
              </p:cNvPr>
              <p:cNvCxnSpPr/>
              <p:nvPr/>
            </p:nvCxnSpPr>
            <p:spPr>
              <a:xfrm>
                <a:off x="3083719" y="1754982"/>
                <a:ext cx="0" cy="248118"/>
              </a:xfrm>
              <a:prstGeom prst="line">
                <a:avLst/>
              </a:prstGeom>
              <a:ln w="95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直線接點 17">
                <a:extLst>
                  <a:ext uri="{FF2B5EF4-FFF2-40B4-BE49-F238E27FC236}">
                    <a16:creationId xmlns:a16="http://schemas.microsoft.com/office/drawing/2014/main" id="{89C66D86-AC5A-C709-9671-8E713FB8032A}"/>
                  </a:ext>
                </a:extLst>
              </p:cNvPr>
              <p:cNvCxnSpPr/>
              <p:nvPr/>
            </p:nvCxnSpPr>
            <p:spPr>
              <a:xfrm>
                <a:off x="3133726" y="1754982"/>
                <a:ext cx="0" cy="248118"/>
              </a:xfrm>
              <a:prstGeom prst="line">
                <a:avLst/>
              </a:prstGeom>
              <a:ln w="95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直線接點 18">
                <a:extLst>
                  <a:ext uri="{FF2B5EF4-FFF2-40B4-BE49-F238E27FC236}">
                    <a16:creationId xmlns:a16="http://schemas.microsoft.com/office/drawing/2014/main" id="{AB553C48-A65F-27F6-BABE-4551364F192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78969" y="1690689"/>
                <a:ext cx="0" cy="314792"/>
              </a:xfrm>
              <a:prstGeom prst="line">
                <a:avLst/>
              </a:prstGeom>
              <a:ln w="95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線接點 19">
                <a:extLst>
                  <a:ext uri="{FF2B5EF4-FFF2-40B4-BE49-F238E27FC236}">
                    <a16:creationId xmlns:a16="http://schemas.microsoft.com/office/drawing/2014/main" id="{0D64B702-8D85-4849-6DA1-151C2BD15D0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17069" y="1835944"/>
                <a:ext cx="0" cy="167156"/>
              </a:xfrm>
              <a:prstGeom prst="line">
                <a:avLst/>
              </a:prstGeom>
              <a:ln w="95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FEDE0C09-D6FC-B674-7F84-CCBE80EFA24D}"/>
                  </a:ext>
                </a:extLst>
              </p:cNvPr>
              <p:cNvSpPr/>
              <p:nvPr/>
            </p:nvSpPr>
            <p:spPr>
              <a:xfrm>
                <a:off x="2971800" y="1674019"/>
                <a:ext cx="266705" cy="32908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zh-TW" altLang="en-US">
                  <a:solidFill>
                    <a:prstClr val="white"/>
                  </a:solidFill>
                  <a:latin typeface="Neue Haas Grotesk Text Pro"/>
                </a:endParaRPr>
              </a:p>
            </p:txBody>
          </p:sp>
        </p:grpSp>
        <p:sp>
          <p:nvSpPr>
            <p:cNvPr id="16" name="手繪多邊形: 圖案 15">
              <a:extLst>
                <a:ext uri="{FF2B5EF4-FFF2-40B4-BE49-F238E27FC236}">
                  <a16:creationId xmlns:a16="http://schemas.microsoft.com/office/drawing/2014/main" id="{B79383CB-EBD7-E38F-D72D-F3C0E628D552}"/>
                </a:ext>
              </a:extLst>
            </p:cNvPr>
            <p:cNvSpPr/>
            <p:nvPr/>
          </p:nvSpPr>
          <p:spPr>
            <a:xfrm>
              <a:off x="3627770" y="6047644"/>
              <a:ext cx="301598" cy="45720"/>
            </a:xfrm>
            <a:custGeom>
              <a:avLst/>
              <a:gdLst>
                <a:gd name="connsiteX0" fmla="*/ 0 w 388144"/>
                <a:gd name="connsiteY0" fmla="*/ 28575 h 50006"/>
                <a:gd name="connsiteX1" fmla="*/ 11906 w 388144"/>
                <a:gd name="connsiteY1" fmla="*/ 23812 h 50006"/>
                <a:gd name="connsiteX2" fmla="*/ 59531 w 388144"/>
                <a:gd name="connsiteY2" fmla="*/ 0 h 50006"/>
                <a:gd name="connsiteX3" fmla="*/ 97631 w 388144"/>
                <a:gd name="connsiteY3" fmla="*/ 7144 h 50006"/>
                <a:gd name="connsiteX4" fmla="*/ 123825 w 388144"/>
                <a:gd name="connsiteY4" fmla="*/ 45244 h 50006"/>
                <a:gd name="connsiteX5" fmla="*/ 180975 w 388144"/>
                <a:gd name="connsiteY5" fmla="*/ 23812 h 50006"/>
                <a:gd name="connsiteX6" fmla="*/ 204787 w 388144"/>
                <a:gd name="connsiteY6" fmla="*/ 11906 h 50006"/>
                <a:gd name="connsiteX7" fmla="*/ 214312 w 388144"/>
                <a:gd name="connsiteY7" fmla="*/ 23812 h 50006"/>
                <a:gd name="connsiteX8" fmla="*/ 240506 w 388144"/>
                <a:gd name="connsiteY8" fmla="*/ 50006 h 50006"/>
                <a:gd name="connsiteX9" fmla="*/ 278606 w 388144"/>
                <a:gd name="connsiteY9" fmla="*/ 40481 h 50006"/>
                <a:gd name="connsiteX10" fmla="*/ 350044 w 388144"/>
                <a:gd name="connsiteY10" fmla="*/ 19050 h 50006"/>
                <a:gd name="connsiteX11" fmla="*/ 361950 w 388144"/>
                <a:gd name="connsiteY11" fmla="*/ 23812 h 50006"/>
                <a:gd name="connsiteX12" fmla="*/ 371475 w 388144"/>
                <a:gd name="connsiteY12" fmla="*/ 35719 h 50006"/>
                <a:gd name="connsiteX13" fmla="*/ 388144 w 388144"/>
                <a:gd name="connsiteY13" fmla="*/ 35719 h 50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8144" h="50006">
                  <a:moveTo>
                    <a:pt x="0" y="28575"/>
                  </a:moveTo>
                  <a:cubicBezTo>
                    <a:pt x="3969" y="26987"/>
                    <a:pt x="8052" y="25662"/>
                    <a:pt x="11906" y="23812"/>
                  </a:cubicBezTo>
                  <a:cubicBezTo>
                    <a:pt x="27907" y="16132"/>
                    <a:pt x="59531" y="0"/>
                    <a:pt x="59531" y="0"/>
                  </a:cubicBezTo>
                  <a:cubicBezTo>
                    <a:pt x="72231" y="2381"/>
                    <a:pt x="86175" y="1167"/>
                    <a:pt x="97631" y="7144"/>
                  </a:cubicBezTo>
                  <a:cubicBezTo>
                    <a:pt x="105418" y="11207"/>
                    <a:pt x="118869" y="36571"/>
                    <a:pt x="123825" y="45244"/>
                  </a:cubicBezTo>
                  <a:cubicBezTo>
                    <a:pt x="142875" y="38100"/>
                    <a:pt x="162162" y="31559"/>
                    <a:pt x="180975" y="23812"/>
                  </a:cubicBezTo>
                  <a:cubicBezTo>
                    <a:pt x="189181" y="20433"/>
                    <a:pt x="195913" y="11906"/>
                    <a:pt x="204787" y="11906"/>
                  </a:cubicBezTo>
                  <a:cubicBezTo>
                    <a:pt x="209869" y="11906"/>
                    <a:pt x="211493" y="19583"/>
                    <a:pt x="214312" y="23812"/>
                  </a:cubicBezTo>
                  <a:cubicBezTo>
                    <a:pt x="232781" y="51515"/>
                    <a:pt x="218605" y="45626"/>
                    <a:pt x="240506" y="50006"/>
                  </a:cubicBezTo>
                  <a:cubicBezTo>
                    <a:pt x="253206" y="46831"/>
                    <a:pt x="266087" y="44306"/>
                    <a:pt x="278606" y="40481"/>
                  </a:cubicBezTo>
                  <a:cubicBezTo>
                    <a:pt x="357136" y="16485"/>
                    <a:pt x="298541" y="29349"/>
                    <a:pt x="350044" y="19050"/>
                  </a:cubicBezTo>
                  <a:cubicBezTo>
                    <a:pt x="354013" y="20637"/>
                    <a:pt x="358576" y="21188"/>
                    <a:pt x="361950" y="23812"/>
                  </a:cubicBezTo>
                  <a:cubicBezTo>
                    <a:pt x="365962" y="26933"/>
                    <a:pt x="366848" y="33616"/>
                    <a:pt x="371475" y="35719"/>
                  </a:cubicBezTo>
                  <a:cubicBezTo>
                    <a:pt x="376533" y="38018"/>
                    <a:pt x="382588" y="35719"/>
                    <a:pt x="388144" y="35719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TW" altLang="en-US">
                <a:solidFill>
                  <a:prstClr val="white"/>
                </a:solidFill>
                <a:latin typeface="Neue Haas Grotesk Text Pro"/>
              </a:endParaRPr>
            </a:p>
          </p:txBody>
        </p:sp>
      </p:grp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2C8D9ADE-E236-6AD0-2E43-798F079AE62E}"/>
              </a:ext>
            </a:extLst>
          </p:cNvPr>
          <p:cNvSpPr txBox="1"/>
          <p:nvPr/>
        </p:nvSpPr>
        <p:spPr>
          <a:xfrm>
            <a:off x="3954268" y="4759930"/>
            <a:ext cx="22739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TW" sz="1400" dirty="0">
                <a:solidFill>
                  <a:prstClr val="black"/>
                </a:solidFill>
                <a:latin typeface="Neue Haas Grotesk Text Pro"/>
              </a:rPr>
              <a:t>View the spectrum</a:t>
            </a:r>
            <a:br>
              <a:rPr lang="en-US" altLang="zh-TW" sz="1400" dirty="0">
                <a:solidFill>
                  <a:prstClr val="black"/>
                </a:solidFill>
                <a:latin typeface="Neue Haas Grotesk Text Pro"/>
              </a:rPr>
            </a:br>
            <a:r>
              <a:rPr lang="en-US" altLang="zh-TW" sz="1400" dirty="0">
                <a:solidFill>
                  <a:prstClr val="black"/>
                </a:solidFill>
                <a:latin typeface="Neue Haas Grotesk Text Pro"/>
              </a:rPr>
              <a:t>in vendor software</a:t>
            </a:r>
            <a:endParaRPr lang="zh-TW" altLang="en-US" sz="1400" dirty="0">
              <a:solidFill>
                <a:prstClr val="black"/>
              </a:solidFill>
              <a:latin typeface="Neue Haas Grotesk Text Pro"/>
            </a:endParaRPr>
          </a:p>
        </p:txBody>
      </p:sp>
      <p:grpSp>
        <p:nvGrpSpPr>
          <p:cNvPr id="23" name="群組 22">
            <a:extLst>
              <a:ext uri="{FF2B5EF4-FFF2-40B4-BE49-F238E27FC236}">
                <a16:creationId xmlns:a16="http://schemas.microsoft.com/office/drawing/2014/main" id="{999A2EF3-0836-72BD-0C55-E6AD18969A57}"/>
              </a:ext>
            </a:extLst>
          </p:cNvPr>
          <p:cNvGrpSpPr/>
          <p:nvPr/>
        </p:nvGrpSpPr>
        <p:grpSpPr>
          <a:xfrm>
            <a:off x="1524000" y="5083618"/>
            <a:ext cx="2601588" cy="768093"/>
            <a:chOff x="248177" y="764083"/>
            <a:chExt cx="3039048" cy="897247"/>
          </a:xfrm>
        </p:grpSpPr>
        <p:pic>
          <p:nvPicPr>
            <p:cNvPr id="24" name="圖片 23">
              <a:extLst>
                <a:ext uri="{FF2B5EF4-FFF2-40B4-BE49-F238E27FC236}">
                  <a16:creationId xmlns:a16="http://schemas.microsoft.com/office/drawing/2014/main" id="{E9E0A93D-DE12-5DAF-C884-C1610DC0477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E"/>
                </a:clrFrom>
                <a:clrTo>
                  <a:srgbClr val="FFFFFE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11340" y="764083"/>
              <a:ext cx="630942" cy="630942"/>
            </a:xfrm>
            <a:prstGeom prst="rect">
              <a:avLst/>
            </a:prstGeom>
          </p:spPr>
        </p:pic>
        <p:sp>
          <p:nvSpPr>
            <p:cNvPr id="25" name="文字方塊 24">
              <a:extLst>
                <a:ext uri="{FF2B5EF4-FFF2-40B4-BE49-F238E27FC236}">
                  <a16:creationId xmlns:a16="http://schemas.microsoft.com/office/drawing/2014/main" id="{0ED13BF9-D9D5-62D3-5B3D-6210DF33249E}"/>
                </a:ext>
              </a:extLst>
            </p:cNvPr>
            <p:cNvSpPr txBox="1"/>
            <p:nvPr/>
          </p:nvSpPr>
          <p:spPr>
            <a:xfrm>
              <a:off x="248177" y="1303343"/>
              <a:ext cx="1514762" cy="3235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altLang="zh-TW" sz="1200" dirty="0">
                  <a:solidFill>
                    <a:prstClr val="black"/>
                  </a:solidFill>
                  <a:latin typeface="Neue Haas Grotesk Text Pro"/>
                </a:rPr>
                <a:t>Filename.raw</a:t>
              </a:r>
              <a:endParaRPr lang="zh-TW" altLang="en-US" sz="1200" dirty="0">
                <a:solidFill>
                  <a:prstClr val="black"/>
                </a:solidFill>
                <a:latin typeface="Neue Haas Grotesk Text Pro"/>
              </a:endParaRPr>
            </a:p>
          </p:txBody>
        </p:sp>
        <p:sp>
          <p:nvSpPr>
            <p:cNvPr id="26" name="文字方塊 25">
              <a:extLst>
                <a:ext uri="{FF2B5EF4-FFF2-40B4-BE49-F238E27FC236}">
                  <a16:creationId xmlns:a16="http://schemas.microsoft.com/office/drawing/2014/main" id="{9A934B4A-2D30-7664-0E7D-E2E6BA64CFFF}"/>
                </a:ext>
              </a:extLst>
            </p:cNvPr>
            <p:cNvSpPr txBox="1"/>
            <p:nvPr/>
          </p:nvSpPr>
          <p:spPr>
            <a:xfrm>
              <a:off x="1150957" y="906319"/>
              <a:ext cx="2136268" cy="7550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  <a:defRPr/>
              </a:pPr>
              <a:r>
                <a:rPr lang="en-US" altLang="zh-TW" sz="1200" dirty="0">
                  <a:solidFill>
                    <a:prstClr val="black"/>
                  </a:solidFill>
                  <a:latin typeface="Neue Haas Grotesk Text Pro"/>
                </a:rPr>
                <a:t>Spectra file</a:t>
              </a:r>
            </a:p>
            <a:p>
              <a:pPr marL="285750" indent="-285750">
                <a:buFont typeface="Arial" panose="020B0604020202020204" pitchFamily="34" charset="0"/>
                <a:buChar char="•"/>
                <a:defRPr/>
              </a:pPr>
              <a:r>
                <a:rPr lang="en-US" altLang="zh-TW" sz="1200" dirty="0">
                  <a:solidFill>
                    <a:prstClr val="black"/>
                  </a:solidFill>
                  <a:latin typeface="Neue Haas Grotesk Text Pro"/>
                </a:rPr>
                <a:t>Differs among manufacturers </a:t>
              </a:r>
            </a:p>
          </p:txBody>
        </p:sp>
      </p:grp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5F83F912-3975-1126-FE2C-6E79B688093E}"/>
              </a:ext>
            </a:extLst>
          </p:cNvPr>
          <p:cNvSpPr txBox="1"/>
          <p:nvPr/>
        </p:nvSpPr>
        <p:spPr>
          <a:xfrm>
            <a:off x="1874047" y="6031738"/>
            <a:ext cx="881058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altLang="zh-TW" sz="1400" dirty="0">
                <a:solidFill>
                  <a:prstClr val="black"/>
                </a:solidFill>
                <a:latin typeface="Neue Haas Grotesk Text Pro"/>
              </a:rPr>
              <a:t>2 strategies in analyze</a:t>
            </a:r>
            <a:r>
              <a:rPr lang="zh-TW" altLang="en-US" sz="1400" dirty="0">
                <a:solidFill>
                  <a:prstClr val="black"/>
                </a:solidFill>
                <a:latin typeface="Neue Haas Grotesk Text Pro"/>
              </a:rPr>
              <a:t> </a:t>
            </a:r>
            <a:r>
              <a:rPr lang="en-US" altLang="zh-TW" sz="1400" dirty="0">
                <a:solidFill>
                  <a:prstClr val="black"/>
                </a:solidFill>
                <a:latin typeface="Neue Haas Grotesk Text Pro"/>
              </a:rPr>
              <a:t>glycans:</a:t>
            </a: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lang="en-US" altLang="zh-TW" sz="1400" dirty="0">
                <a:solidFill>
                  <a:prstClr val="black"/>
                </a:solidFill>
                <a:latin typeface="Neue Haas Grotesk Text Pro"/>
              </a:rPr>
              <a:t>Search known glycans based on database (fast)</a:t>
            </a: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lang="en-US" altLang="zh-TW" sz="1400" dirty="0">
                <a:solidFill>
                  <a:prstClr val="black"/>
                </a:solidFill>
                <a:latin typeface="Neue Haas Grotesk Text Pro"/>
              </a:rPr>
              <a:t>Find unknown glycans based on hypothesis/knowledge/observation (slow, difficult)</a:t>
            </a:r>
            <a:endParaRPr lang="zh-TW" altLang="en-US" sz="1400" dirty="0">
              <a:solidFill>
                <a:prstClr val="black"/>
              </a:solidFill>
              <a:latin typeface="Neue Haas Grotesk Text Pro"/>
            </a:endParaRPr>
          </a:p>
        </p:txBody>
      </p:sp>
      <p:sp>
        <p:nvSpPr>
          <p:cNvPr id="28" name="箭號: 向右 27">
            <a:extLst>
              <a:ext uri="{FF2B5EF4-FFF2-40B4-BE49-F238E27FC236}">
                <a16:creationId xmlns:a16="http://schemas.microsoft.com/office/drawing/2014/main" id="{5A868E75-E254-88CE-C0E7-6EBCAF1B2B61}"/>
              </a:ext>
            </a:extLst>
          </p:cNvPr>
          <p:cNvSpPr/>
          <p:nvPr/>
        </p:nvSpPr>
        <p:spPr>
          <a:xfrm>
            <a:off x="5578409" y="5344743"/>
            <a:ext cx="592428" cy="344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zh-TW" altLang="en-US">
              <a:solidFill>
                <a:prstClr val="white"/>
              </a:solidFill>
              <a:latin typeface="Neue Haas Grotesk Text Pro"/>
            </a:endParaRP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50665B15-A2BE-5E68-68EC-415B70744AF6}"/>
              </a:ext>
            </a:extLst>
          </p:cNvPr>
          <p:cNvSpPr txBox="1"/>
          <p:nvPr/>
        </p:nvSpPr>
        <p:spPr>
          <a:xfrm>
            <a:off x="5996210" y="5699470"/>
            <a:ext cx="22496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TW" sz="1400" dirty="0">
                <a:solidFill>
                  <a:prstClr val="black"/>
                </a:solidFill>
                <a:latin typeface="Neue Haas Grotesk Text Pro"/>
              </a:rPr>
              <a:t>Validate structures</a:t>
            </a:r>
          </a:p>
          <a:p>
            <a:pPr>
              <a:defRPr/>
            </a:pPr>
            <a:r>
              <a:rPr lang="en-US" altLang="zh-TW" sz="1400" dirty="0">
                <a:solidFill>
                  <a:prstClr val="black"/>
                </a:solidFill>
                <a:latin typeface="Neue Haas Grotesk Text Pro"/>
              </a:rPr>
              <a:t>Generate glycan list</a:t>
            </a:r>
            <a:endParaRPr lang="zh-TW" altLang="en-US" sz="1400" dirty="0">
              <a:solidFill>
                <a:prstClr val="black"/>
              </a:solidFill>
              <a:latin typeface="Neue Haas Grotesk Text Pro"/>
            </a:endParaRP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26321E19-F07B-F392-C267-1F3004521036}"/>
              </a:ext>
            </a:extLst>
          </p:cNvPr>
          <p:cNvSpPr txBox="1"/>
          <p:nvPr/>
        </p:nvSpPr>
        <p:spPr>
          <a:xfrm>
            <a:off x="8856811" y="4775841"/>
            <a:ext cx="12980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TW" sz="1400" dirty="0">
                <a:solidFill>
                  <a:prstClr val="black"/>
                </a:solidFill>
                <a:latin typeface="Neue Haas Grotesk Text Pro"/>
              </a:rPr>
              <a:t>Quantitation</a:t>
            </a:r>
            <a:endParaRPr lang="zh-TW" altLang="en-US" sz="1400" dirty="0">
              <a:solidFill>
                <a:prstClr val="black"/>
              </a:solidFill>
              <a:latin typeface="Neue Haas Grotesk Text Pro"/>
            </a:endParaRPr>
          </a:p>
        </p:txBody>
      </p:sp>
      <p:grpSp>
        <p:nvGrpSpPr>
          <p:cNvPr id="31" name="群組 30">
            <a:extLst>
              <a:ext uri="{FF2B5EF4-FFF2-40B4-BE49-F238E27FC236}">
                <a16:creationId xmlns:a16="http://schemas.microsoft.com/office/drawing/2014/main" id="{05B7F250-51E5-B2FC-7811-4C60712ABEB8}"/>
              </a:ext>
            </a:extLst>
          </p:cNvPr>
          <p:cNvGrpSpPr/>
          <p:nvPr/>
        </p:nvGrpSpPr>
        <p:grpSpPr>
          <a:xfrm>
            <a:off x="4078955" y="1225074"/>
            <a:ext cx="6397456" cy="2769662"/>
            <a:chOff x="2026548" y="1355499"/>
            <a:chExt cx="6397456" cy="2769662"/>
          </a:xfrm>
        </p:grpSpPr>
        <p:grpSp>
          <p:nvGrpSpPr>
            <p:cNvPr id="32" name="群組 31">
              <a:extLst>
                <a:ext uri="{FF2B5EF4-FFF2-40B4-BE49-F238E27FC236}">
                  <a16:creationId xmlns:a16="http://schemas.microsoft.com/office/drawing/2014/main" id="{7906A98A-C413-8AF6-C5B8-7B9FACB5A57D}"/>
                </a:ext>
              </a:extLst>
            </p:cNvPr>
            <p:cNvGrpSpPr/>
            <p:nvPr/>
          </p:nvGrpSpPr>
          <p:grpSpPr>
            <a:xfrm>
              <a:off x="2026548" y="1355499"/>
              <a:ext cx="6397456" cy="2769662"/>
              <a:chOff x="1203175" y="1587347"/>
              <a:chExt cx="7142006" cy="3092002"/>
            </a:xfrm>
          </p:grpSpPr>
          <p:pic>
            <p:nvPicPr>
              <p:cNvPr id="36" name="Picture 2" descr="Question mark interrogation point red query sign tip advice problem symbol  ? icon white thinking asking pondering stick figure man person character  needs help and support 3d rendering Stock Illustration | Adobe Stock">
                <a:extLst>
                  <a:ext uri="{FF2B5EF4-FFF2-40B4-BE49-F238E27FC236}">
                    <a16:creationId xmlns:a16="http://schemas.microsoft.com/office/drawing/2014/main" id="{A1B2650A-1EDA-0392-C0ED-80E43EDF3C2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03175" y="1823308"/>
                <a:ext cx="1481548" cy="148154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37" name="群組 36">
                <a:extLst>
                  <a:ext uri="{FF2B5EF4-FFF2-40B4-BE49-F238E27FC236}">
                    <a16:creationId xmlns:a16="http://schemas.microsoft.com/office/drawing/2014/main" id="{6BFF6313-FCCF-442B-6B15-0522EC0EF705}"/>
                  </a:ext>
                </a:extLst>
              </p:cNvPr>
              <p:cNvGrpSpPr/>
              <p:nvPr/>
            </p:nvGrpSpPr>
            <p:grpSpPr>
              <a:xfrm>
                <a:off x="2674009" y="1587347"/>
                <a:ext cx="5671172" cy="3092002"/>
                <a:chOff x="2674009" y="1587347"/>
                <a:chExt cx="5671172" cy="3092002"/>
              </a:xfrm>
            </p:grpSpPr>
            <p:grpSp>
              <p:nvGrpSpPr>
                <p:cNvPr id="38" name="群組 37">
                  <a:extLst>
                    <a:ext uri="{FF2B5EF4-FFF2-40B4-BE49-F238E27FC236}">
                      <a16:creationId xmlns:a16="http://schemas.microsoft.com/office/drawing/2014/main" id="{33656A39-AFE6-CA61-A022-F415CDA4B511}"/>
                    </a:ext>
                  </a:extLst>
                </p:cNvPr>
                <p:cNvGrpSpPr/>
                <p:nvPr/>
              </p:nvGrpSpPr>
              <p:grpSpPr>
                <a:xfrm>
                  <a:off x="2808946" y="2148756"/>
                  <a:ext cx="509712" cy="1005241"/>
                  <a:chOff x="2808946" y="2148756"/>
                  <a:chExt cx="509712" cy="1005241"/>
                </a:xfrm>
              </p:grpSpPr>
              <p:pic>
                <p:nvPicPr>
                  <p:cNvPr id="45" name="Picture 4">
                    <a:extLst>
                      <a:ext uri="{FF2B5EF4-FFF2-40B4-BE49-F238E27FC236}">
                        <a16:creationId xmlns:a16="http://schemas.microsoft.com/office/drawing/2014/main" id="{EE9B7548-A656-7C83-BEA8-DFC735ECB2B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808946" y="2148756"/>
                    <a:ext cx="443196" cy="44319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6" name="Picture 6">
                    <a:extLst>
                      <a:ext uri="{FF2B5EF4-FFF2-40B4-BE49-F238E27FC236}">
                        <a16:creationId xmlns:a16="http://schemas.microsoft.com/office/drawing/2014/main" id="{4B017051-8876-4E60-0437-F3630411029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875461" y="2710800"/>
                    <a:ext cx="443197" cy="443197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39" name="群組 38">
                  <a:extLst>
                    <a:ext uri="{FF2B5EF4-FFF2-40B4-BE49-F238E27FC236}">
                      <a16:creationId xmlns:a16="http://schemas.microsoft.com/office/drawing/2014/main" id="{E659319D-78E1-D1B1-46CD-4E16A8DB45A9}"/>
                    </a:ext>
                  </a:extLst>
                </p:cNvPr>
                <p:cNvGrpSpPr/>
                <p:nvPr/>
              </p:nvGrpSpPr>
              <p:grpSpPr>
                <a:xfrm>
                  <a:off x="2674009" y="1587347"/>
                  <a:ext cx="5671172" cy="3092002"/>
                  <a:chOff x="2674009" y="1587347"/>
                  <a:chExt cx="5671172" cy="3092002"/>
                </a:xfrm>
              </p:grpSpPr>
              <p:sp>
                <p:nvSpPr>
                  <p:cNvPr id="40" name="文字方塊 39">
                    <a:extLst>
                      <a:ext uri="{FF2B5EF4-FFF2-40B4-BE49-F238E27FC236}">
                        <a16:creationId xmlns:a16="http://schemas.microsoft.com/office/drawing/2014/main" id="{4439DD3A-B265-4F9A-5F0E-6E89F559FAB3}"/>
                      </a:ext>
                    </a:extLst>
                  </p:cNvPr>
                  <p:cNvSpPr txBox="1"/>
                  <p:nvPr/>
                </p:nvSpPr>
                <p:spPr>
                  <a:xfrm>
                    <a:off x="2674009" y="1587347"/>
                    <a:ext cx="5671172" cy="37795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285750" indent="-285750">
                      <a:buFont typeface="Arial" panose="020B0604020202020204" pitchFamily="34" charset="0"/>
                      <a:buChar char="•"/>
                      <a:defRPr/>
                    </a:pPr>
                    <a:r>
                      <a:rPr lang="en-US" altLang="zh-TW" sz="1600" dirty="0">
                        <a:solidFill>
                          <a:prstClr val="black"/>
                        </a:solidFill>
                        <a:latin typeface="Neue Haas Grotesk Text Pro"/>
                      </a:rPr>
                      <a:t>Researcher wants to know glycans in mouse</a:t>
                    </a:r>
                    <a:endParaRPr lang="zh-TW" altLang="en-US" sz="1600" dirty="0">
                      <a:solidFill>
                        <a:prstClr val="black"/>
                      </a:solidFill>
                      <a:latin typeface="Neue Haas Grotesk Text Pro"/>
                    </a:endParaRPr>
                  </a:p>
                </p:txBody>
              </p:sp>
              <p:sp>
                <p:nvSpPr>
                  <p:cNvPr id="41" name="文字方塊 40">
                    <a:extLst>
                      <a:ext uri="{FF2B5EF4-FFF2-40B4-BE49-F238E27FC236}">
                        <a16:creationId xmlns:a16="http://schemas.microsoft.com/office/drawing/2014/main" id="{29ACA704-C7E6-B53C-D767-1280B86B3F19}"/>
                      </a:ext>
                    </a:extLst>
                  </p:cNvPr>
                  <p:cNvSpPr txBox="1"/>
                  <p:nvPr/>
                </p:nvSpPr>
                <p:spPr>
                  <a:xfrm>
                    <a:off x="3252141" y="2180999"/>
                    <a:ext cx="3983362" cy="37795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285750" indent="-285750">
                      <a:buFont typeface="Arial" panose="020B0604020202020204" pitchFamily="34" charset="0"/>
                      <a:buChar char="•"/>
                      <a:defRPr/>
                    </a:pPr>
                    <a:r>
                      <a:rPr lang="en-US" altLang="zh-TW" sz="1600" dirty="0">
                        <a:solidFill>
                          <a:prstClr val="black"/>
                        </a:solidFill>
                        <a:latin typeface="Neue Haas Grotesk Text Pro"/>
                      </a:rPr>
                      <a:t>Find information from papers</a:t>
                    </a:r>
                    <a:endParaRPr lang="zh-TW" altLang="en-US" sz="1600" dirty="0">
                      <a:solidFill>
                        <a:prstClr val="black"/>
                      </a:solidFill>
                      <a:latin typeface="Neue Haas Grotesk Text Pro"/>
                    </a:endParaRPr>
                  </a:p>
                </p:txBody>
              </p:sp>
              <p:sp>
                <p:nvSpPr>
                  <p:cNvPr id="42" name="文字方塊 41">
                    <a:extLst>
                      <a:ext uri="{FF2B5EF4-FFF2-40B4-BE49-F238E27FC236}">
                        <a16:creationId xmlns:a16="http://schemas.microsoft.com/office/drawing/2014/main" id="{7117B3EA-EDF8-DAE4-5EF6-D5F1186839E3}"/>
                      </a:ext>
                    </a:extLst>
                  </p:cNvPr>
                  <p:cNvSpPr txBox="1"/>
                  <p:nvPr/>
                </p:nvSpPr>
                <p:spPr>
                  <a:xfrm>
                    <a:off x="4164782" y="3416927"/>
                    <a:ext cx="2634759" cy="65283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altLang="zh-TW" sz="1600" dirty="0">
                        <a:solidFill>
                          <a:prstClr val="black"/>
                        </a:solidFill>
                        <a:latin typeface="Neue Haas Grotesk Text Pro"/>
                      </a:rPr>
                      <a:t>An expected glycan list</a:t>
                    </a:r>
                    <a:endParaRPr lang="zh-TW" altLang="en-US" sz="1600" dirty="0">
                      <a:solidFill>
                        <a:prstClr val="black"/>
                      </a:solidFill>
                      <a:latin typeface="Neue Haas Grotesk Text Pro"/>
                    </a:endParaRPr>
                  </a:p>
                </p:txBody>
              </p:sp>
              <p:sp>
                <p:nvSpPr>
                  <p:cNvPr id="43" name="文字方塊 42">
                    <a:extLst>
                      <a:ext uri="{FF2B5EF4-FFF2-40B4-BE49-F238E27FC236}">
                        <a16:creationId xmlns:a16="http://schemas.microsoft.com/office/drawing/2014/main" id="{C8BB84A0-9042-4193-D5B7-B3802E314F08}"/>
                      </a:ext>
                    </a:extLst>
                  </p:cNvPr>
                  <p:cNvSpPr txBox="1"/>
                  <p:nvPr/>
                </p:nvSpPr>
                <p:spPr>
                  <a:xfrm>
                    <a:off x="4108753" y="4026516"/>
                    <a:ext cx="3422231" cy="65283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altLang="zh-TW" sz="1600" dirty="0">
                        <a:solidFill>
                          <a:prstClr val="black"/>
                        </a:solidFill>
                        <a:latin typeface="Neue Haas Grotesk Text Pro"/>
                      </a:rPr>
                      <a:t>Calculate data in silico/</a:t>
                    </a:r>
                  </a:p>
                  <a:p>
                    <a:pPr>
                      <a:defRPr/>
                    </a:pPr>
                    <a:r>
                      <a:rPr lang="en-US" altLang="zh-TW" sz="1600" dirty="0">
                        <a:solidFill>
                          <a:prstClr val="black"/>
                        </a:solidFill>
                        <a:latin typeface="Neue Haas Grotesk Text Pro"/>
                      </a:rPr>
                      <a:t>From previous research</a:t>
                    </a:r>
                    <a:endParaRPr lang="zh-TW" altLang="en-US" sz="1600" dirty="0">
                      <a:solidFill>
                        <a:prstClr val="black"/>
                      </a:solidFill>
                      <a:latin typeface="Neue Haas Grotesk Text Pro"/>
                    </a:endParaRPr>
                  </a:p>
                </p:txBody>
              </p:sp>
              <p:sp>
                <p:nvSpPr>
                  <p:cNvPr id="44" name="文字方塊 43">
                    <a:extLst>
                      <a:ext uri="{FF2B5EF4-FFF2-40B4-BE49-F238E27FC236}">
                        <a16:creationId xmlns:a16="http://schemas.microsoft.com/office/drawing/2014/main" id="{1CFFA675-E87C-05F1-E522-6FEB56952E2D}"/>
                      </a:ext>
                    </a:extLst>
                  </p:cNvPr>
                  <p:cNvSpPr txBox="1"/>
                  <p:nvPr/>
                </p:nvSpPr>
                <p:spPr>
                  <a:xfrm>
                    <a:off x="3241504" y="2714587"/>
                    <a:ext cx="4852552" cy="65283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285750" indent="-285750">
                      <a:buFont typeface="Arial" panose="020B0604020202020204" pitchFamily="34" charset="0"/>
                      <a:buChar char="•"/>
                      <a:defRPr/>
                    </a:pPr>
                    <a:r>
                      <a:rPr lang="en-US" altLang="zh-TW" sz="1600" dirty="0">
                        <a:solidFill>
                          <a:prstClr val="black"/>
                        </a:solidFill>
                        <a:latin typeface="Neue Haas Grotesk Text Pro"/>
                      </a:rPr>
                      <a:t>Get gene or protein expression by experiments</a:t>
                    </a:r>
                    <a:endParaRPr lang="zh-TW" altLang="en-US" sz="1600" dirty="0">
                      <a:solidFill>
                        <a:prstClr val="black"/>
                      </a:solidFill>
                      <a:latin typeface="Neue Haas Grotesk Text Pro"/>
                    </a:endParaRPr>
                  </a:p>
                </p:txBody>
              </p:sp>
            </p:grpSp>
          </p:grpSp>
        </p:grpSp>
        <p:pic>
          <p:nvPicPr>
            <p:cNvPr id="33" name="圖片 32">
              <a:extLst>
                <a:ext uri="{FF2B5EF4-FFF2-40B4-BE49-F238E27FC236}">
                  <a16:creationId xmlns:a16="http://schemas.microsoft.com/office/drawing/2014/main" id="{221F0308-0B3E-6167-0616-0B6DE9F7EBB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216115" y="3096992"/>
              <a:ext cx="169297" cy="407188"/>
            </a:xfrm>
            <a:prstGeom prst="rect">
              <a:avLst/>
            </a:prstGeom>
          </p:spPr>
        </p:pic>
        <p:pic>
          <p:nvPicPr>
            <p:cNvPr id="34" name="圖片 33">
              <a:extLst>
                <a:ext uri="{FF2B5EF4-FFF2-40B4-BE49-F238E27FC236}">
                  <a16:creationId xmlns:a16="http://schemas.microsoft.com/office/drawing/2014/main" id="{B83858B8-9CE2-2D9F-7320-8A1D5CA9C5C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867648" y="3116778"/>
              <a:ext cx="159080" cy="405728"/>
            </a:xfrm>
            <a:prstGeom prst="rect">
              <a:avLst/>
            </a:prstGeom>
          </p:spPr>
        </p:pic>
        <p:pic>
          <p:nvPicPr>
            <p:cNvPr id="35" name="圖片 34">
              <a:extLst>
                <a:ext uri="{FF2B5EF4-FFF2-40B4-BE49-F238E27FC236}">
                  <a16:creationId xmlns:a16="http://schemas.microsoft.com/office/drawing/2014/main" id="{1FDA6F38-417B-A89A-EC87-BDECB61801B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546052" y="3163350"/>
              <a:ext cx="166378" cy="350269"/>
            </a:xfrm>
            <a:prstGeom prst="rect">
              <a:avLst/>
            </a:prstGeom>
          </p:spPr>
        </p:pic>
      </p:grpSp>
      <p:sp>
        <p:nvSpPr>
          <p:cNvPr id="47" name="箭號: 向右 46">
            <a:extLst>
              <a:ext uri="{FF2B5EF4-FFF2-40B4-BE49-F238E27FC236}">
                <a16:creationId xmlns:a16="http://schemas.microsoft.com/office/drawing/2014/main" id="{23A30B4E-DF2C-4C00-1B19-AD87E7DE6740}"/>
              </a:ext>
            </a:extLst>
          </p:cNvPr>
          <p:cNvSpPr/>
          <p:nvPr/>
        </p:nvSpPr>
        <p:spPr>
          <a:xfrm rot="5400000">
            <a:off x="5298253" y="4526863"/>
            <a:ext cx="1035734" cy="196395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zh-TW" altLang="en-US">
              <a:solidFill>
                <a:prstClr val="white"/>
              </a:solidFill>
              <a:latin typeface="Neue Haas Grotesk Text Pro"/>
            </a:endParaRPr>
          </a:p>
        </p:txBody>
      </p:sp>
      <p:sp>
        <p:nvSpPr>
          <p:cNvPr id="48" name="箭號: 向右 47">
            <a:extLst>
              <a:ext uri="{FF2B5EF4-FFF2-40B4-BE49-F238E27FC236}">
                <a16:creationId xmlns:a16="http://schemas.microsoft.com/office/drawing/2014/main" id="{AA2307D9-92A2-3584-E21D-2E20F097E210}"/>
              </a:ext>
            </a:extLst>
          </p:cNvPr>
          <p:cNvSpPr/>
          <p:nvPr/>
        </p:nvSpPr>
        <p:spPr>
          <a:xfrm rot="9530790" flipV="1">
            <a:off x="2381907" y="3823189"/>
            <a:ext cx="3287006" cy="264609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zh-TW" altLang="en-US">
              <a:solidFill>
                <a:prstClr val="white"/>
              </a:solidFill>
              <a:latin typeface="Neue Haas Grotesk Text Pro"/>
            </a:endParaRPr>
          </a:p>
        </p:txBody>
      </p:sp>
      <p:sp>
        <p:nvSpPr>
          <p:cNvPr id="49" name="箭號: 向右 48">
            <a:extLst>
              <a:ext uri="{FF2B5EF4-FFF2-40B4-BE49-F238E27FC236}">
                <a16:creationId xmlns:a16="http://schemas.microsoft.com/office/drawing/2014/main" id="{1C53F9DB-CDED-66EB-B04C-23C70FF02CF3}"/>
              </a:ext>
            </a:extLst>
          </p:cNvPr>
          <p:cNvSpPr/>
          <p:nvPr/>
        </p:nvSpPr>
        <p:spPr>
          <a:xfrm rot="5400000">
            <a:off x="1751353" y="4292356"/>
            <a:ext cx="592428" cy="344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zh-TW" altLang="en-US">
              <a:solidFill>
                <a:prstClr val="white"/>
              </a:solidFill>
              <a:latin typeface="Neue Haas Grotesk Text Pro"/>
            </a:endParaRPr>
          </a:p>
        </p:txBody>
      </p: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CEAA4C09-D979-0DCB-5E8C-077D92CC20A3}"/>
              </a:ext>
            </a:extLst>
          </p:cNvPr>
          <p:cNvSpPr txBox="1"/>
          <p:nvPr/>
        </p:nvSpPr>
        <p:spPr>
          <a:xfrm>
            <a:off x="1614820" y="2850535"/>
            <a:ext cx="19519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TW" sz="1400" dirty="0">
                <a:solidFill>
                  <a:prstClr val="black"/>
                </a:solidFill>
                <a:latin typeface="Neue Haas Grotesk Text Pro"/>
              </a:rPr>
              <a:t>Acquire data</a:t>
            </a:r>
            <a:br>
              <a:rPr lang="en-US" altLang="zh-TW" sz="1400" dirty="0">
                <a:solidFill>
                  <a:prstClr val="black"/>
                </a:solidFill>
                <a:latin typeface="Neue Haas Grotesk Text Pro"/>
              </a:rPr>
            </a:br>
            <a:r>
              <a:rPr lang="en-US" altLang="zh-TW" sz="1400" dirty="0">
                <a:solidFill>
                  <a:prstClr val="black"/>
                </a:solidFill>
                <a:latin typeface="Neue Haas Grotesk Text Pro"/>
              </a:rPr>
              <a:t>from instruments</a:t>
            </a:r>
            <a:endParaRPr lang="zh-TW" altLang="en-US" sz="1400" dirty="0">
              <a:solidFill>
                <a:prstClr val="black"/>
              </a:solidFill>
              <a:latin typeface="Neue Haas Grotesk Text Pro"/>
            </a:endParaRPr>
          </a:p>
        </p:txBody>
      </p:sp>
      <p:pic>
        <p:nvPicPr>
          <p:cNvPr id="51" name="Picture 4">
            <a:extLst>
              <a:ext uri="{FF2B5EF4-FFF2-40B4-BE49-F238E27FC236}">
                <a16:creationId xmlns:a16="http://schemas.microsoft.com/office/drawing/2014/main" id="{98AF2332-A20F-A1EA-37D2-1279A2C7E2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7119" y="3496149"/>
            <a:ext cx="553670" cy="553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2" name="群組 51">
            <a:extLst>
              <a:ext uri="{FF2B5EF4-FFF2-40B4-BE49-F238E27FC236}">
                <a16:creationId xmlns:a16="http://schemas.microsoft.com/office/drawing/2014/main" id="{00C2D9CF-DE00-1A2F-955F-BB0729B4F486}"/>
              </a:ext>
            </a:extLst>
          </p:cNvPr>
          <p:cNvGrpSpPr/>
          <p:nvPr/>
        </p:nvGrpSpPr>
        <p:grpSpPr>
          <a:xfrm>
            <a:off x="5701811" y="3506801"/>
            <a:ext cx="850005" cy="466456"/>
            <a:chOff x="4216970" y="3024127"/>
            <a:chExt cx="850005" cy="466456"/>
          </a:xfrm>
        </p:grpSpPr>
        <p:grpSp>
          <p:nvGrpSpPr>
            <p:cNvPr id="53" name="群組 52">
              <a:extLst>
                <a:ext uri="{FF2B5EF4-FFF2-40B4-BE49-F238E27FC236}">
                  <a16:creationId xmlns:a16="http://schemas.microsoft.com/office/drawing/2014/main" id="{E16C9C72-E983-0294-2DC2-DB19D0028BC8}"/>
                </a:ext>
              </a:extLst>
            </p:cNvPr>
            <p:cNvGrpSpPr/>
            <p:nvPr/>
          </p:nvGrpSpPr>
          <p:grpSpPr>
            <a:xfrm>
              <a:off x="4216970" y="3024127"/>
              <a:ext cx="850005" cy="466456"/>
              <a:chOff x="3518352" y="5928809"/>
              <a:chExt cx="850005" cy="466456"/>
            </a:xfrm>
          </p:grpSpPr>
          <p:sp>
            <p:nvSpPr>
              <p:cNvPr id="55" name="矩形 54">
                <a:extLst>
                  <a:ext uri="{FF2B5EF4-FFF2-40B4-BE49-F238E27FC236}">
                    <a16:creationId xmlns:a16="http://schemas.microsoft.com/office/drawing/2014/main" id="{D42EADE8-64C8-FEE2-8D47-1302CC2DF3B4}"/>
                  </a:ext>
                </a:extLst>
              </p:cNvPr>
              <p:cNvSpPr/>
              <p:nvPr/>
            </p:nvSpPr>
            <p:spPr>
              <a:xfrm>
                <a:off x="3518352" y="6014766"/>
                <a:ext cx="850005" cy="380499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zh-TW" altLang="en-US">
                  <a:solidFill>
                    <a:prstClr val="white"/>
                  </a:solidFill>
                  <a:latin typeface="Neue Haas Grotesk Text Pro"/>
                </a:endParaRPr>
              </a:p>
            </p:txBody>
          </p:sp>
          <p:sp>
            <p:nvSpPr>
              <p:cNvPr id="56" name="矩形 55">
                <a:extLst>
                  <a:ext uri="{FF2B5EF4-FFF2-40B4-BE49-F238E27FC236}">
                    <a16:creationId xmlns:a16="http://schemas.microsoft.com/office/drawing/2014/main" id="{97CA9404-5487-92E8-36F8-9B9E83870E5C}"/>
                  </a:ext>
                </a:extLst>
              </p:cNvPr>
              <p:cNvSpPr/>
              <p:nvPr/>
            </p:nvSpPr>
            <p:spPr>
              <a:xfrm>
                <a:off x="3518352" y="5928809"/>
                <a:ext cx="850005" cy="9015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zh-TW" altLang="en-US" dirty="0">
                  <a:solidFill>
                    <a:prstClr val="white"/>
                  </a:solidFill>
                  <a:latin typeface="Neue Haas Grotesk Text Pro"/>
                </a:endParaRPr>
              </a:p>
            </p:txBody>
          </p:sp>
          <p:sp>
            <p:nvSpPr>
              <p:cNvPr id="57" name="手繪多邊形: 圖案 56">
                <a:extLst>
                  <a:ext uri="{FF2B5EF4-FFF2-40B4-BE49-F238E27FC236}">
                    <a16:creationId xmlns:a16="http://schemas.microsoft.com/office/drawing/2014/main" id="{0B148DD6-227B-0D1E-C565-E29C05D34875}"/>
                  </a:ext>
                </a:extLst>
              </p:cNvPr>
              <p:cNvSpPr/>
              <p:nvPr/>
            </p:nvSpPr>
            <p:spPr>
              <a:xfrm>
                <a:off x="3999347" y="6063803"/>
                <a:ext cx="301598" cy="50006"/>
              </a:xfrm>
              <a:custGeom>
                <a:avLst/>
                <a:gdLst>
                  <a:gd name="connsiteX0" fmla="*/ 0 w 388144"/>
                  <a:gd name="connsiteY0" fmla="*/ 28575 h 50006"/>
                  <a:gd name="connsiteX1" fmla="*/ 11906 w 388144"/>
                  <a:gd name="connsiteY1" fmla="*/ 23812 h 50006"/>
                  <a:gd name="connsiteX2" fmla="*/ 59531 w 388144"/>
                  <a:gd name="connsiteY2" fmla="*/ 0 h 50006"/>
                  <a:gd name="connsiteX3" fmla="*/ 97631 w 388144"/>
                  <a:gd name="connsiteY3" fmla="*/ 7144 h 50006"/>
                  <a:gd name="connsiteX4" fmla="*/ 123825 w 388144"/>
                  <a:gd name="connsiteY4" fmla="*/ 45244 h 50006"/>
                  <a:gd name="connsiteX5" fmla="*/ 180975 w 388144"/>
                  <a:gd name="connsiteY5" fmla="*/ 23812 h 50006"/>
                  <a:gd name="connsiteX6" fmla="*/ 204787 w 388144"/>
                  <a:gd name="connsiteY6" fmla="*/ 11906 h 50006"/>
                  <a:gd name="connsiteX7" fmla="*/ 214312 w 388144"/>
                  <a:gd name="connsiteY7" fmla="*/ 23812 h 50006"/>
                  <a:gd name="connsiteX8" fmla="*/ 240506 w 388144"/>
                  <a:gd name="connsiteY8" fmla="*/ 50006 h 50006"/>
                  <a:gd name="connsiteX9" fmla="*/ 278606 w 388144"/>
                  <a:gd name="connsiteY9" fmla="*/ 40481 h 50006"/>
                  <a:gd name="connsiteX10" fmla="*/ 350044 w 388144"/>
                  <a:gd name="connsiteY10" fmla="*/ 19050 h 50006"/>
                  <a:gd name="connsiteX11" fmla="*/ 361950 w 388144"/>
                  <a:gd name="connsiteY11" fmla="*/ 23812 h 50006"/>
                  <a:gd name="connsiteX12" fmla="*/ 371475 w 388144"/>
                  <a:gd name="connsiteY12" fmla="*/ 35719 h 50006"/>
                  <a:gd name="connsiteX13" fmla="*/ 388144 w 388144"/>
                  <a:gd name="connsiteY13" fmla="*/ 35719 h 500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88144" h="50006">
                    <a:moveTo>
                      <a:pt x="0" y="28575"/>
                    </a:moveTo>
                    <a:cubicBezTo>
                      <a:pt x="3969" y="26987"/>
                      <a:pt x="8052" y="25662"/>
                      <a:pt x="11906" y="23812"/>
                    </a:cubicBezTo>
                    <a:cubicBezTo>
                      <a:pt x="27907" y="16132"/>
                      <a:pt x="59531" y="0"/>
                      <a:pt x="59531" y="0"/>
                    </a:cubicBezTo>
                    <a:cubicBezTo>
                      <a:pt x="72231" y="2381"/>
                      <a:pt x="86175" y="1167"/>
                      <a:pt x="97631" y="7144"/>
                    </a:cubicBezTo>
                    <a:cubicBezTo>
                      <a:pt x="105418" y="11207"/>
                      <a:pt x="118869" y="36571"/>
                      <a:pt x="123825" y="45244"/>
                    </a:cubicBezTo>
                    <a:cubicBezTo>
                      <a:pt x="142875" y="38100"/>
                      <a:pt x="162162" y="31559"/>
                      <a:pt x="180975" y="23812"/>
                    </a:cubicBezTo>
                    <a:cubicBezTo>
                      <a:pt x="189181" y="20433"/>
                      <a:pt x="195913" y="11906"/>
                      <a:pt x="204787" y="11906"/>
                    </a:cubicBezTo>
                    <a:cubicBezTo>
                      <a:pt x="209869" y="11906"/>
                      <a:pt x="211493" y="19583"/>
                      <a:pt x="214312" y="23812"/>
                    </a:cubicBezTo>
                    <a:cubicBezTo>
                      <a:pt x="232781" y="51515"/>
                      <a:pt x="218605" y="45626"/>
                      <a:pt x="240506" y="50006"/>
                    </a:cubicBezTo>
                    <a:cubicBezTo>
                      <a:pt x="253206" y="46831"/>
                      <a:pt x="266087" y="44306"/>
                      <a:pt x="278606" y="40481"/>
                    </a:cubicBezTo>
                    <a:cubicBezTo>
                      <a:pt x="357136" y="16485"/>
                      <a:pt x="298541" y="29349"/>
                      <a:pt x="350044" y="19050"/>
                    </a:cubicBezTo>
                    <a:cubicBezTo>
                      <a:pt x="354013" y="20637"/>
                      <a:pt x="358576" y="21188"/>
                      <a:pt x="361950" y="23812"/>
                    </a:cubicBezTo>
                    <a:cubicBezTo>
                      <a:pt x="365962" y="26933"/>
                      <a:pt x="366848" y="33616"/>
                      <a:pt x="371475" y="35719"/>
                    </a:cubicBezTo>
                    <a:cubicBezTo>
                      <a:pt x="376533" y="38018"/>
                      <a:pt x="382588" y="35719"/>
                      <a:pt x="388144" y="35719"/>
                    </a:cubicBezTo>
                  </a:path>
                </a:pathLst>
              </a:cu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zh-TW" altLang="en-US">
                  <a:solidFill>
                    <a:prstClr val="white"/>
                  </a:solidFill>
                  <a:latin typeface="Neue Haas Grotesk Text Pro"/>
                </a:endParaRPr>
              </a:p>
            </p:txBody>
          </p:sp>
          <p:sp>
            <p:nvSpPr>
              <p:cNvPr id="58" name="手繪多邊形: 圖案 57">
                <a:extLst>
                  <a:ext uri="{FF2B5EF4-FFF2-40B4-BE49-F238E27FC236}">
                    <a16:creationId xmlns:a16="http://schemas.microsoft.com/office/drawing/2014/main" id="{89EA3FC4-865A-CDEA-901D-419A6440F005}"/>
                  </a:ext>
                </a:extLst>
              </p:cNvPr>
              <p:cNvSpPr/>
              <p:nvPr/>
            </p:nvSpPr>
            <p:spPr>
              <a:xfrm>
                <a:off x="4005671" y="6146909"/>
                <a:ext cx="301598" cy="45720"/>
              </a:xfrm>
              <a:custGeom>
                <a:avLst/>
                <a:gdLst>
                  <a:gd name="connsiteX0" fmla="*/ 0 w 388144"/>
                  <a:gd name="connsiteY0" fmla="*/ 28575 h 50006"/>
                  <a:gd name="connsiteX1" fmla="*/ 11906 w 388144"/>
                  <a:gd name="connsiteY1" fmla="*/ 23812 h 50006"/>
                  <a:gd name="connsiteX2" fmla="*/ 59531 w 388144"/>
                  <a:gd name="connsiteY2" fmla="*/ 0 h 50006"/>
                  <a:gd name="connsiteX3" fmla="*/ 97631 w 388144"/>
                  <a:gd name="connsiteY3" fmla="*/ 7144 h 50006"/>
                  <a:gd name="connsiteX4" fmla="*/ 123825 w 388144"/>
                  <a:gd name="connsiteY4" fmla="*/ 45244 h 50006"/>
                  <a:gd name="connsiteX5" fmla="*/ 180975 w 388144"/>
                  <a:gd name="connsiteY5" fmla="*/ 23812 h 50006"/>
                  <a:gd name="connsiteX6" fmla="*/ 204787 w 388144"/>
                  <a:gd name="connsiteY6" fmla="*/ 11906 h 50006"/>
                  <a:gd name="connsiteX7" fmla="*/ 214312 w 388144"/>
                  <a:gd name="connsiteY7" fmla="*/ 23812 h 50006"/>
                  <a:gd name="connsiteX8" fmla="*/ 240506 w 388144"/>
                  <a:gd name="connsiteY8" fmla="*/ 50006 h 50006"/>
                  <a:gd name="connsiteX9" fmla="*/ 278606 w 388144"/>
                  <a:gd name="connsiteY9" fmla="*/ 40481 h 50006"/>
                  <a:gd name="connsiteX10" fmla="*/ 350044 w 388144"/>
                  <a:gd name="connsiteY10" fmla="*/ 19050 h 50006"/>
                  <a:gd name="connsiteX11" fmla="*/ 361950 w 388144"/>
                  <a:gd name="connsiteY11" fmla="*/ 23812 h 50006"/>
                  <a:gd name="connsiteX12" fmla="*/ 371475 w 388144"/>
                  <a:gd name="connsiteY12" fmla="*/ 35719 h 50006"/>
                  <a:gd name="connsiteX13" fmla="*/ 388144 w 388144"/>
                  <a:gd name="connsiteY13" fmla="*/ 35719 h 500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88144" h="50006">
                    <a:moveTo>
                      <a:pt x="0" y="28575"/>
                    </a:moveTo>
                    <a:cubicBezTo>
                      <a:pt x="3969" y="26987"/>
                      <a:pt x="8052" y="25662"/>
                      <a:pt x="11906" y="23812"/>
                    </a:cubicBezTo>
                    <a:cubicBezTo>
                      <a:pt x="27907" y="16132"/>
                      <a:pt x="59531" y="0"/>
                      <a:pt x="59531" y="0"/>
                    </a:cubicBezTo>
                    <a:cubicBezTo>
                      <a:pt x="72231" y="2381"/>
                      <a:pt x="86175" y="1167"/>
                      <a:pt x="97631" y="7144"/>
                    </a:cubicBezTo>
                    <a:cubicBezTo>
                      <a:pt x="105418" y="11207"/>
                      <a:pt x="118869" y="36571"/>
                      <a:pt x="123825" y="45244"/>
                    </a:cubicBezTo>
                    <a:cubicBezTo>
                      <a:pt x="142875" y="38100"/>
                      <a:pt x="162162" y="31559"/>
                      <a:pt x="180975" y="23812"/>
                    </a:cubicBezTo>
                    <a:cubicBezTo>
                      <a:pt x="189181" y="20433"/>
                      <a:pt x="195913" y="11906"/>
                      <a:pt x="204787" y="11906"/>
                    </a:cubicBezTo>
                    <a:cubicBezTo>
                      <a:pt x="209869" y="11906"/>
                      <a:pt x="211493" y="19583"/>
                      <a:pt x="214312" y="23812"/>
                    </a:cubicBezTo>
                    <a:cubicBezTo>
                      <a:pt x="232781" y="51515"/>
                      <a:pt x="218605" y="45626"/>
                      <a:pt x="240506" y="50006"/>
                    </a:cubicBezTo>
                    <a:cubicBezTo>
                      <a:pt x="253206" y="46831"/>
                      <a:pt x="266087" y="44306"/>
                      <a:pt x="278606" y="40481"/>
                    </a:cubicBezTo>
                    <a:cubicBezTo>
                      <a:pt x="357136" y="16485"/>
                      <a:pt x="298541" y="29349"/>
                      <a:pt x="350044" y="19050"/>
                    </a:cubicBezTo>
                    <a:cubicBezTo>
                      <a:pt x="354013" y="20637"/>
                      <a:pt x="358576" y="21188"/>
                      <a:pt x="361950" y="23812"/>
                    </a:cubicBezTo>
                    <a:cubicBezTo>
                      <a:pt x="365962" y="26933"/>
                      <a:pt x="366848" y="33616"/>
                      <a:pt x="371475" y="35719"/>
                    </a:cubicBezTo>
                    <a:cubicBezTo>
                      <a:pt x="376533" y="38018"/>
                      <a:pt x="382588" y="35719"/>
                      <a:pt x="388144" y="35719"/>
                    </a:cubicBezTo>
                  </a:path>
                </a:pathLst>
              </a:cu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zh-TW" altLang="en-US">
                  <a:solidFill>
                    <a:prstClr val="white"/>
                  </a:solidFill>
                  <a:latin typeface="Neue Haas Grotesk Text Pro"/>
                </a:endParaRPr>
              </a:p>
            </p:txBody>
          </p:sp>
          <p:sp>
            <p:nvSpPr>
              <p:cNvPr id="59" name="手繪多邊形: 圖案 58">
                <a:extLst>
                  <a:ext uri="{FF2B5EF4-FFF2-40B4-BE49-F238E27FC236}">
                    <a16:creationId xmlns:a16="http://schemas.microsoft.com/office/drawing/2014/main" id="{90243D2C-EF3D-80A6-D116-0D1AC584EBA1}"/>
                  </a:ext>
                </a:extLst>
              </p:cNvPr>
              <p:cNvSpPr/>
              <p:nvPr/>
            </p:nvSpPr>
            <p:spPr>
              <a:xfrm>
                <a:off x="4005671" y="6233996"/>
                <a:ext cx="301598" cy="50006"/>
              </a:xfrm>
              <a:custGeom>
                <a:avLst/>
                <a:gdLst>
                  <a:gd name="connsiteX0" fmla="*/ 0 w 388144"/>
                  <a:gd name="connsiteY0" fmla="*/ 28575 h 50006"/>
                  <a:gd name="connsiteX1" fmla="*/ 11906 w 388144"/>
                  <a:gd name="connsiteY1" fmla="*/ 23812 h 50006"/>
                  <a:gd name="connsiteX2" fmla="*/ 59531 w 388144"/>
                  <a:gd name="connsiteY2" fmla="*/ 0 h 50006"/>
                  <a:gd name="connsiteX3" fmla="*/ 97631 w 388144"/>
                  <a:gd name="connsiteY3" fmla="*/ 7144 h 50006"/>
                  <a:gd name="connsiteX4" fmla="*/ 123825 w 388144"/>
                  <a:gd name="connsiteY4" fmla="*/ 45244 h 50006"/>
                  <a:gd name="connsiteX5" fmla="*/ 180975 w 388144"/>
                  <a:gd name="connsiteY5" fmla="*/ 23812 h 50006"/>
                  <a:gd name="connsiteX6" fmla="*/ 204787 w 388144"/>
                  <a:gd name="connsiteY6" fmla="*/ 11906 h 50006"/>
                  <a:gd name="connsiteX7" fmla="*/ 214312 w 388144"/>
                  <a:gd name="connsiteY7" fmla="*/ 23812 h 50006"/>
                  <a:gd name="connsiteX8" fmla="*/ 240506 w 388144"/>
                  <a:gd name="connsiteY8" fmla="*/ 50006 h 50006"/>
                  <a:gd name="connsiteX9" fmla="*/ 278606 w 388144"/>
                  <a:gd name="connsiteY9" fmla="*/ 40481 h 50006"/>
                  <a:gd name="connsiteX10" fmla="*/ 350044 w 388144"/>
                  <a:gd name="connsiteY10" fmla="*/ 19050 h 50006"/>
                  <a:gd name="connsiteX11" fmla="*/ 361950 w 388144"/>
                  <a:gd name="connsiteY11" fmla="*/ 23812 h 50006"/>
                  <a:gd name="connsiteX12" fmla="*/ 371475 w 388144"/>
                  <a:gd name="connsiteY12" fmla="*/ 35719 h 50006"/>
                  <a:gd name="connsiteX13" fmla="*/ 388144 w 388144"/>
                  <a:gd name="connsiteY13" fmla="*/ 35719 h 500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88144" h="50006">
                    <a:moveTo>
                      <a:pt x="0" y="28575"/>
                    </a:moveTo>
                    <a:cubicBezTo>
                      <a:pt x="3969" y="26987"/>
                      <a:pt x="8052" y="25662"/>
                      <a:pt x="11906" y="23812"/>
                    </a:cubicBezTo>
                    <a:cubicBezTo>
                      <a:pt x="27907" y="16132"/>
                      <a:pt x="59531" y="0"/>
                      <a:pt x="59531" y="0"/>
                    </a:cubicBezTo>
                    <a:cubicBezTo>
                      <a:pt x="72231" y="2381"/>
                      <a:pt x="86175" y="1167"/>
                      <a:pt x="97631" y="7144"/>
                    </a:cubicBezTo>
                    <a:cubicBezTo>
                      <a:pt x="105418" y="11207"/>
                      <a:pt x="118869" y="36571"/>
                      <a:pt x="123825" y="45244"/>
                    </a:cubicBezTo>
                    <a:cubicBezTo>
                      <a:pt x="142875" y="38100"/>
                      <a:pt x="162162" y="31559"/>
                      <a:pt x="180975" y="23812"/>
                    </a:cubicBezTo>
                    <a:cubicBezTo>
                      <a:pt x="189181" y="20433"/>
                      <a:pt x="195913" y="11906"/>
                      <a:pt x="204787" y="11906"/>
                    </a:cubicBezTo>
                    <a:cubicBezTo>
                      <a:pt x="209869" y="11906"/>
                      <a:pt x="211493" y="19583"/>
                      <a:pt x="214312" y="23812"/>
                    </a:cubicBezTo>
                    <a:cubicBezTo>
                      <a:pt x="232781" y="51515"/>
                      <a:pt x="218605" y="45626"/>
                      <a:pt x="240506" y="50006"/>
                    </a:cubicBezTo>
                    <a:cubicBezTo>
                      <a:pt x="253206" y="46831"/>
                      <a:pt x="266087" y="44306"/>
                      <a:pt x="278606" y="40481"/>
                    </a:cubicBezTo>
                    <a:cubicBezTo>
                      <a:pt x="357136" y="16485"/>
                      <a:pt x="298541" y="29349"/>
                      <a:pt x="350044" y="19050"/>
                    </a:cubicBezTo>
                    <a:cubicBezTo>
                      <a:pt x="354013" y="20637"/>
                      <a:pt x="358576" y="21188"/>
                      <a:pt x="361950" y="23812"/>
                    </a:cubicBezTo>
                    <a:cubicBezTo>
                      <a:pt x="365962" y="26933"/>
                      <a:pt x="366848" y="33616"/>
                      <a:pt x="371475" y="35719"/>
                    </a:cubicBezTo>
                    <a:cubicBezTo>
                      <a:pt x="376533" y="38018"/>
                      <a:pt x="382588" y="35719"/>
                      <a:pt x="388144" y="35719"/>
                    </a:cubicBezTo>
                  </a:path>
                </a:pathLst>
              </a:cu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zh-TW" altLang="en-US">
                  <a:solidFill>
                    <a:prstClr val="white"/>
                  </a:solidFill>
                  <a:latin typeface="Neue Haas Grotesk Text Pro"/>
                </a:endParaRPr>
              </a:p>
            </p:txBody>
          </p:sp>
        </p:grpSp>
        <p:pic>
          <p:nvPicPr>
            <p:cNvPr id="54" name="圖片 53">
              <a:extLst>
                <a:ext uri="{FF2B5EF4-FFF2-40B4-BE49-F238E27FC236}">
                  <a16:creationId xmlns:a16="http://schemas.microsoft.com/office/drawing/2014/main" id="{988AA5F5-7935-54DA-40A8-C37AE184B1D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380701" y="3147855"/>
              <a:ext cx="130669" cy="275092"/>
            </a:xfrm>
            <a:prstGeom prst="rect">
              <a:avLst/>
            </a:prstGeom>
          </p:spPr>
        </p:pic>
      </p:grpSp>
      <p:sp>
        <p:nvSpPr>
          <p:cNvPr id="60" name="文字方塊 59">
            <a:extLst>
              <a:ext uri="{FF2B5EF4-FFF2-40B4-BE49-F238E27FC236}">
                <a16:creationId xmlns:a16="http://schemas.microsoft.com/office/drawing/2014/main" id="{7C68FFF8-DF4E-EA74-5040-C0400154E6FA}"/>
              </a:ext>
            </a:extLst>
          </p:cNvPr>
          <p:cNvSpPr txBox="1"/>
          <p:nvPr/>
        </p:nvSpPr>
        <p:spPr>
          <a:xfrm rot="20300281">
            <a:off x="2027097" y="3411195"/>
            <a:ext cx="41327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TW" sz="1400" dirty="0">
                <a:solidFill>
                  <a:prstClr val="black"/>
                </a:solidFill>
                <a:latin typeface="Neue Haas Grotesk Text Pro"/>
              </a:rPr>
              <a:t>Adjust instrument settings to get better signal</a:t>
            </a:r>
            <a:endParaRPr lang="zh-TW" altLang="en-US" sz="1400" dirty="0">
              <a:solidFill>
                <a:prstClr val="black"/>
              </a:solidFill>
              <a:latin typeface="Neue Haas Grotesk Text Pro"/>
            </a:endParaRPr>
          </a:p>
        </p:txBody>
      </p:sp>
      <p:sp>
        <p:nvSpPr>
          <p:cNvPr id="61" name="文字方塊 60">
            <a:extLst>
              <a:ext uri="{FF2B5EF4-FFF2-40B4-BE49-F238E27FC236}">
                <a16:creationId xmlns:a16="http://schemas.microsoft.com/office/drawing/2014/main" id="{EB059990-8592-6A61-EE13-C64BC6307485}"/>
              </a:ext>
            </a:extLst>
          </p:cNvPr>
          <p:cNvSpPr txBox="1"/>
          <p:nvPr/>
        </p:nvSpPr>
        <p:spPr>
          <a:xfrm>
            <a:off x="5921944" y="4466702"/>
            <a:ext cx="32822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TW" sz="1400" dirty="0">
                <a:solidFill>
                  <a:prstClr val="black"/>
                </a:solidFill>
                <a:latin typeface="Neue Haas Grotesk Text Pro"/>
              </a:rPr>
              <a:t>Check if the expected glycan exists</a:t>
            </a:r>
            <a:endParaRPr lang="zh-TW" altLang="en-US" sz="1400" dirty="0">
              <a:solidFill>
                <a:prstClr val="black"/>
              </a:solidFill>
              <a:latin typeface="Neue Haas Grotesk Text Pro"/>
            </a:endParaRPr>
          </a:p>
        </p:txBody>
      </p:sp>
      <p:grpSp>
        <p:nvGrpSpPr>
          <p:cNvPr id="62" name="群組 61">
            <a:extLst>
              <a:ext uri="{FF2B5EF4-FFF2-40B4-BE49-F238E27FC236}">
                <a16:creationId xmlns:a16="http://schemas.microsoft.com/office/drawing/2014/main" id="{B6FD5AEB-066C-8AA1-41B1-07C4BC06CD48}"/>
              </a:ext>
            </a:extLst>
          </p:cNvPr>
          <p:cNvGrpSpPr/>
          <p:nvPr/>
        </p:nvGrpSpPr>
        <p:grpSpPr>
          <a:xfrm>
            <a:off x="6407391" y="5272116"/>
            <a:ext cx="850005" cy="466456"/>
            <a:chOff x="4216970" y="3024127"/>
            <a:chExt cx="850005" cy="466456"/>
          </a:xfrm>
        </p:grpSpPr>
        <p:grpSp>
          <p:nvGrpSpPr>
            <p:cNvPr id="63" name="群組 62">
              <a:extLst>
                <a:ext uri="{FF2B5EF4-FFF2-40B4-BE49-F238E27FC236}">
                  <a16:creationId xmlns:a16="http://schemas.microsoft.com/office/drawing/2014/main" id="{4EC9E50B-CEEB-0722-130B-F05E07D30DD0}"/>
                </a:ext>
              </a:extLst>
            </p:cNvPr>
            <p:cNvGrpSpPr/>
            <p:nvPr/>
          </p:nvGrpSpPr>
          <p:grpSpPr>
            <a:xfrm>
              <a:off x="4216970" y="3024127"/>
              <a:ext cx="850005" cy="466456"/>
              <a:chOff x="3518352" y="5928809"/>
              <a:chExt cx="850005" cy="466456"/>
            </a:xfrm>
          </p:grpSpPr>
          <p:sp>
            <p:nvSpPr>
              <p:cNvPr id="65" name="矩形 64">
                <a:extLst>
                  <a:ext uri="{FF2B5EF4-FFF2-40B4-BE49-F238E27FC236}">
                    <a16:creationId xmlns:a16="http://schemas.microsoft.com/office/drawing/2014/main" id="{0A4AC2D4-9123-8D59-A6AA-2F8430B66C2A}"/>
                  </a:ext>
                </a:extLst>
              </p:cNvPr>
              <p:cNvSpPr/>
              <p:nvPr/>
            </p:nvSpPr>
            <p:spPr>
              <a:xfrm>
                <a:off x="3518352" y="6014766"/>
                <a:ext cx="850005" cy="380499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zh-TW" altLang="en-US">
                  <a:solidFill>
                    <a:prstClr val="white"/>
                  </a:solidFill>
                  <a:latin typeface="Neue Haas Grotesk Text Pro"/>
                </a:endParaRPr>
              </a:p>
            </p:txBody>
          </p:sp>
          <p:sp>
            <p:nvSpPr>
              <p:cNvPr id="66" name="矩形 65">
                <a:extLst>
                  <a:ext uri="{FF2B5EF4-FFF2-40B4-BE49-F238E27FC236}">
                    <a16:creationId xmlns:a16="http://schemas.microsoft.com/office/drawing/2014/main" id="{98C0E795-2301-9989-3689-249DE11CC85A}"/>
                  </a:ext>
                </a:extLst>
              </p:cNvPr>
              <p:cNvSpPr/>
              <p:nvPr/>
            </p:nvSpPr>
            <p:spPr>
              <a:xfrm>
                <a:off x="3518352" y="5928809"/>
                <a:ext cx="850005" cy="9015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zh-TW" altLang="en-US" dirty="0">
                  <a:solidFill>
                    <a:prstClr val="white"/>
                  </a:solidFill>
                  <a:latin typeface="Neue Haas Grotesk Text Pro"/>
                </a:endParaRPr>
              </a:p>
            </p:txBody>
          </p:sp>
          <p:sp>
            <p:nvSpPr>
              <p:cNvPr id="67" name="手繪多邊形: 圖案 66">
                <a:extLst>
                  <a:ext uri="{FF2B5EF4-FFF2-40B4-BE49-F238E27FC236}">
                    <a16:creationId xmlns:a16="http://schemas.microsoft.com/office/drawing/2014/main" id="{1115947D-C110-4915-E202-5FC8046BBA8B}"/>
                  </a:ext>
                </a:extLst>
              </p:cNvPr>
              <p:cNvSpPr/>
              <p:nvPr/>
            </p:nvSpPr>
            <p:spPr>
              <a:xfrm>
                <a:off x="3999347" y="6063803"/>
                <a:ext cx="301598" cy="50006"/>
              </a:xfrm>
              <a:custGeom>
                <a:avLst/>
                <a:gdLst>
                  <a:gd name="connsiteX0" fmla="*/ 0 w 388144"/>
                  <a:gd name="connsiteY0" fmla="*/ 28575 h 50006"/>
                  <a:gd name="connsiteX1" fmla="*/ 11906 w 388144"/>
                  <a:gd name="connsiteY1" fmla="*/ 23812 h 50006"/>
                  <a:gd name="connsiteX2" fmla="*/ 59531 w 388144"/>
                  <a:gd name="connsiteY2" fmla="*/ 0 h 50006"/>
                  <a:gd name="connsiteX3" fmla="*/ 97631 w 388144"/>
                  <a:gd name="connsiteY3" fmla="*/ 7144 h 50006"/>
                  <a:gd name="connsiteX4" fmla="*/ 123825 w 388144"/>
                  <a:gd name="connsiteY4" fmla="*/ 45244 h 50006"/>
                  <a:gd name="connsiteX5" fmla="*/ 180975 w 388144"/>
                  <a:gd name="connsiteY5" fmla="*/ 23812 h 50006"/>
                  <a:gd name="connsiteX6" fmla="*/ 204787 w 388144"/>
                  <a:gd name="connsiteY6" fmla="*/ 11906 h 50006"/>
                  <a:gd name="connsiteX7" fmla="*/ 214312 w 388144"/>
                  <a:gd name="connsiteY7" fmla="*/ 23812 h 50006"/>
                  <a:gd name="connsiteX8" fmla="*/ 240506 w 388144"/>
                  <a:gd name="connsiteY8" fmla="*/ 50006 h 50006"/>
                  <a:gd name="connsiteX9" fmla="*/ 278606 w 388144"/>
                  <a:gd name="connsiteY9" fmla="*/ 40481 h 50006"/>
                  <a:gd name="connsiteX10" fmla="*/ 350044 w 388144"/>
                  <a:gd name="connsiteY10" fmla="*/ 19050 h 50006"/>
                  <a:gd name="connsiteX11" fmla="*/ 361950 w 388144"/>
                  <a:gd name="connsiteY11" fmla="*/ 23812 h 50006"/>
                  <a:gd name="connsiteX12" fmla="*/ 371475 w 388144"/>
                  <a:gd name="connsiteY12" fmla="*/ 35719 h 50006"/>
                  <a:gd name="connsiteX13" fmla="*/ 388144 w 388144"/>
                  <a:gd name="connsiteY13" fmla="*/ 35719 h 500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88144" h="50006">
                    <a:moveTo>
                      <a:pt x="0" y="28575"/>
                    </a:moveTo>
                    <a:cubicBezTo>
                      <a:pt x="3969" y="26987"/>
                      <a:pt x="8052" y="25662"/>
                      <a:pt x="11906" y="23812"/>
                    </a:cubicBezTo>
                    <a:cubicBezTo>
                      <a:pt x="27907" y="16132"/>
                      <a:pt x="59531" y="0"/>
                      <a:pt x="59531" y="0"/>
                    </a:cubicBezTo>
                    <a:cubicBezTo>
                      <a:pt x="72231" y="2381"/>
                      <a:pt x="86175" y="1167"/>
                      <a:pt x="97631" y="7144"/>
                    </a:cubicBezTo>
                    <a:cubicBezTo>
                      <a:pt x="105418" y="11207"/>
                      <a:pt x="118869" y="36571"/>
                      <a:pt x="123825" y="45244"/>
                    </a:cubicBezTo>
                    <a:cubicBezTo>
                      <a:pt x="142875" y="38100"/>
                      <a:pt x="162162" y="31559"/>
                      <a:pt x="180975" y="23812"/>
                    </a:cubicBezTo>
                    <a:cubicBezTo>
                      <a:pt x="189181" y="20433"/>
                      <a:pt x="195913" y="11906"/>
                      <a:pt x="204787" y="11906"/>
                    </a:cubicBezTo>
                    <a:cubicBezTo>
                      <a:pt x="209869" y="11906"/>
                      <a:pt x="211493" y="19583"/>
                      <a:pt x="214312" y="23812"/>
                    </a:cubicBezTo>
                    <a:cubicBezTo>
                      <a:pt x="232781" y="51515"/>
                      <a:pt x="218605" y="45626"/>
                      <a:pt x="240506" y="50006"/>
                    </a:cubicBezTo>
                    <a:cubicBezTo>
                      <a:pt x="253206" y="46831"/>
                      <a:pt x="266087" y="44306"/>
                      <a:pt x="278606" y="40481"/>
                    </a:cubicBezTo>
                    <a:cubicBezTo>
                      <a:pt x="357136" y="16485"/>
                      <a:pt x="298541" y="29349"/>
                      <a:pt x="350044" y="19050"/>
                    </a:cubicBezTo>
                    <a:cubicBezTo>
                      <a:pt x="354013" y="20637"/>
                      <a:pt x="358576" y="21188"/>
                      <a:pt x="361950" y="23812"/>
                    </a:cubicBezTo>
                    <a:cubicBezTo>
                      <a:pt x="365962" y="26933"/>
                      <a:pt x="366848" y="33616"/>
                      <a:pt x="371475" y="35719"/>
                    </a:cubicBezTo>
                    <a:cubicBezTo>
                      <a:pt x="376533" y="38018"/>
                      <a:pt x="382588" y="35719"/>
                      <a:pt x="388144" y="35719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zh-TW" altLang="en-US">
                  <a:solidFill>
                    <a:prstClr val="white"/>
                  </a:solidFill>
                  <a:latin typeface="Neue Haas Grotesk Text Pro"/>
                </a:endParaRPr>
              </a:p>
            </p:txBody>
          </p:sp>
          <p:sp>
            <p:nvSpPr>
              <p:cNvPr id="68" name="手繪多邊形: 圖案 67">
                <a:extLst>
                  <a:ext uri="{FF2B5EF4-FFF2-40B4-BE49-F238E27FC236}">
                    <a16:creationId xmlns:a16="http://schemas.microsoft.com/office/drawing/2014/main" id="{3370779C-3C0C-1063-E293-0833A0E7C70E}"/>
                  </a:ext>
                </a:extLst>
              </p:cNvPr>
              <p:cNvSpPr/>
              <p:nvPr/>
            </p:nvSpPr>
            <p:spPr>
              <a:xfrm>
                <a:off x="4005671" y="6146909"/>
                <a:ext cx="301598" cy="45720"/>
              </a:xfrm>
              <a:custGeom>
                <a:avLst/>
                <a:gdLst>
                  <a:gd name="connsiteX0" fmla="*/ 0 w 388144"/>
                  <a:gd name="connsiteY0" fmla="*/ 28575 h 50006"/>
                  <a:gd name="connsiteX1" fmla="*/ 11906 w 388144"/>
                  <a:gd name="connsiteY1" fmla="*/ 23812 h 50006"/>
                  <a:gd name="connsiteX2" fmla="*/ 59531 w 388144"/>
                  <a:gd name="connsiteY2" fmla="*/ 0 h 50006"/>
                  <a:gd name="connsiteX3" fmla="*/ 97631 w 388144"/>
                  <a:gd name="connsiteY3" fmla="*/ 7144 h 50006"/>
                  <a:gd name="connsiteX4" fmla="*/ 123825 w 388144"/>
                  <a:gd name="connsiteY4" fmla="*/ 45244 h 50006"/>
                  <a:gd name="connsiteX5" fmla="*/ 180975 w 388144"/>
                  <a:gd name="connsiteY5" fmla="*/ 23812 h 50006"/>
                  <a:gd name="connsiteX6" fmla="*/ 204787 w 388144"/>
                  <a:gd name="connsiteY6" fmla="*/ 11906 h 50006"/>
                  <a:gd name="connsiteX7" fmla="*/ 214312 w 388144"/>
                  <a:gd name="connsiteY7" fmla="*/ 23812 h 50006"/>
                  <a:gd name="connsiteX8" fmla="*/ 240506 w 388144"/>
                  <a:gd name="connsiteY8" fmla="*/ 50006 h 50006"/>
                  <a:gd name="connsiteX9" fmla="*/ 278606 w 388144"/>
                  <a:gd name="connsiteY9" fmla="*/ 40481 h 50006"/>
                  <a:gd name="connsiteX10" fmla="*/ 350044 w 388144"/>
                  <a:gd name="connsiteY10" fmla="*/ 19050 h 50006"/>
                  <a:gd name="connsiteX11" fmla="*/ 361950 w 388144"/>
                  <a:gd name="connsiteY11" fmla="*/ 23812 h 50006"/>
                  <a:gd name="connsiteX12" fmla="*/ 371475 w 388144"/>
                  <a:gd name="connsiteY12" fmla="*/ 35719 h 50006"/>
                  <a:gd name="connsiteX13" fmla="*/ 388144 w 388144"/>
                  <a:gd name="connsiteY13" fmla="*/ 35719 h 500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88144" h="50006">
                    <a:moveTo>
                      <a:pt x="0" y="28575"/>
                    </a:moveTo>
                    <a:cubicBezTo>
                      <a:pt x="3969" y="26987"/>
                      <a:pt x="8052" y="25662"/>
                      <a:pt x="11906" y="23812"/>
                    </a:cubicBezTo>
                    <a:cubicBezTo>
                      <a:pt x="27907" y="16132"/>
                      <a:pt x="59531" y="0"/>
                      <a:pt x="59531" y="0"/>
                    </a:cubicBezTo>
                    <a:cubicBezTo>
                      <a:pt x="72231" y="2381"/>
                      <a:pt x="86175" y="1167"/>
                      <a:pt x="97631" y="7144"/>
                    </a:cubicBezTo>
                    <a:cubicBezTo>
                      <a:pt x="105418" y="11207"/>
                      <a:pt x="118869" y="36571"/>
                      <a:pt x="123825" y="45244"/>
                    </a:cubicBezTo>
                    <a:cubicBezTo>
                      <a:pt x="142875" y="38100"/>
                      <a:pt x="162162" y="31559"/>
                      <a:pt x="180975" y="23812"/>
                    </a:cubicBezTo>
                    <a:cubicBezTo>
                      <a:pt x="189181" y="20433"/>
                      <a:pt x="195913" y="11906"/>
                      <a:pt x="204787" y="11906"/>
                    </a:cubicBezTo>
                    <a:cubicBezTo>
                      <a:pt x="209869" y="11906"/>
                      <a:pt x="211493" y="19583"/>
                      <a:pt x="214312" y="23812"/>
                    </a:cubicBezTo>
                    <a:cubicBezTo>
                      <a:pt x="232781" y="51515"/>
                      <a:pt x="218605" y="45626"/>
                      <a:pt x="240506" y="50006"/>
                    </a:cubicBezTo>
                    <a:cubicBezTo>
                      <a:pt x="253206" y="46831"/>
                      <a:pt x="266087" y="44306"/>
                      <a:pt x="278606" y="40481"/>
                    </a:cubicBezTo>
                    <a:cubicBezTo>
                      <a:pt x="357136" y="16485"/>
                      <a:pt x="298541" y="29349"/>
                      <a:pt x="350044" y="19050"/>
                    </a:cubicBezTo>
                    <a:cubicBezTo>
                      <a:pt x="354013" y="20637"/>
                      <a:pt x="358576" y="21188"/>
                      <a:pt x="361950" y="23812"/>
                    </a:cubicBezTo>
                    <a:cubicBezTo>
                      <a:pt x="365962" y="26933"/>
                      <a:pt x="366848" y="33616"/>
                      <a:pt x="371475" y="35719"/>
                    </a:cubicBezTo>
                    <a:cubicBezTo>
                      <a:pt x="376533" y="38018"/>
                      <a:pt x="382588" y="35719"/>
                      <a:pt x="388144" y="35719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zh-TW" altLang="en-US">
                  <a:solidFill>
                    <a:prstClr val="white"/>
                  </a:solidFill>
                  <a:latin typeface="Neue Haas Grotesk Text Pro"/>
                </a:endParaRPr>
              </a:p>
            </p:txBody>
          </p:sp>
          <p:sp>
            <p:nvSpPr>
              <p:cNvPr id="69" name="手繪多邊形: 圖案 68">
                <a:extLst>
                  <a:ext uri="{FF2B5EF4-FFF2-40B4-BE49-F238E27FC236}">
                    <a16:creationId xmlns:a16="http://schemas.microsoft.com/office/drawing/2014/main" id="{C38742A5-552B-DAC0-CE75-14E50B2ED2A8}"/>
                  </a:ext>
                </a:extLst>
              </p:cNvPr>
              <p:cNvSpPr/>
              <p:nvPr/>
            </p:nvSpPr>
            <p:spPr>
              <a:xfrm>
                <a:off x="4005671" y="6233996"/>
                <a:ext cx="301598" cy="50006"/>
              </a:xfrm>
              <a:custGeom>
                <a:avLst/>
                <a:gdLst>
                  <a:gd name="connsiteX0" fmla="*/ 0 w 388144"/>
                  <a:gd name="connsiteY0" fmla="*/ 28575 h 50006"/>
                  <a:gd name="connsiteX1" fmla="*/ 11906 w 388144"/>
                  <a:gd name="connsiteY1" fmla="*/ 23812 h 50006"/>
                  <a:gd name="connsiteX2" fmla="*/ 59531 w 388144"/>
                  <a:gd name="connsiteY2" fmla="*/ 0 h 50006"/>
                  <a:gd name="connsiteX3" fmla="*/ 97631 w 388144"/>
                  <a:gd name="connsiteY3" fmla="*/ 7144 h 50006"/>
                  <a:gd name="connsiteX4" fmla="*/ 123825 w 388144"/>
                  <a:gd name="connsiteY4" fmla="*/ 45244 h 50006"/>
                  <a:gd name="connsiteX5" fmla="*/ 180975 w 388144"/>
                  <a:gd name="connsiteY5" fmla="*/ 23812 h 50006"/>
                  <a:gd name="connsiteX6" fmla="*/ 204787 w 388144"/>
                  <a:gd name="connsiteY6" fmla="*/ 11906 h 50006"/>
                  <a:gd name="connsiteX7" fmla="*/ 214312 w 388144"/>
                  <a:gd name="connsiteY7" fmla="*/ 23812 h 50006"/>
                  <a:gd name="connsiteX8" fmla="*/ 240506 w 388144"/>
                  <a:gd name="connsiteY8" fmla="*/ 50006 h 50006"/>
                  <a:gd name="connsiteX9" fmla="*/ 278606 w 388144"/>
                  <a:gd name="connsiteY9" fmla="*/ 40481 h 50006"/>
                  <a:gd name="connsiteX10" fmla="*/ 350044 w 388144"/>
                  <a:gd name="connsiteY10" fmla="*/ 19050 h 50006"/>
                  <a:gd name="connsiteX11" fmla="*/ 361950 w 388144"/>
                  <a:gd name="connsiteY11" fmla="*/ 23812 h 50006"/>
                  <a:gd name="connsiteX12" fmla="*/ 371475 w 388144"/>
                  <a:gd name="connsiteY12" fmla="*/ 35719 h 50006"/>
                  <a:gd name="connsiteX13" fmla="*/ 388144 w 388144"/>
                  <a:gd name="connsiteY13" fmla="*/ 35719 h 500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88144" h="50006">
                    <a:moveTo>
                      <a:pt x="0" y="28575"/>
                    </a:moveTo>
                    <a:cubicBezTo>
                      <a:pt x="3969" y="26987"/>
                      <a:pt x="8052" y="25662"/>
                      <a:pt x="11906" y="23812"/>
                    </a:cubicBezTo>
                    <a:cubicBezTo>
                      <a:pt x="27907" y="16132"/>
                      <a:pt x="59531" y="0"/>
                      <a:pt x="59531" y="0"/>
                    </a:cubicBezTo>
                    <a:cubicBezTo>
                      <a:pt x="72231" y="2381"/>
                      <a:pt x="86175" y="1167"/>
                      <a:pt x="97631" y="7144"/>
                    </a:cubicBezTo>
                    <a:cubicBezTo>
                      <a:pt x="105418" y="11207"/>
                      <a:pt x="118869" y="36571"/>
                      <a:pt x="123825" y="45244"/>
                    </a:cubicBezTo>
                    <a:cubicBezTo>
                      <a:pt x="142875" y="38100"/>
                      <a:pt x="162162" y="31559"/>
                      <a:pt x="180975" y="23812"/>
                    </a:cubicBezTo>
                    <a:cubicBezTo>
                      <a:pt x="189181" y="20433"/>
                      <a:pt x="195913" y="11906"/>
                      <a:pt x="204787" y="11906"/>
                    </a:cubicBezTo>
                    <a:cubicBezTo>
                      <a:pt x="209869" y="11906"/>
                      <a:pt x="211493" y="19583"/>
                      <a:pt x="214312" y="23812"/>
                    </a:cubicBezTo>
                    <a:cubicBezTo>
                      <a:pt x="232781" y="51515"/>
                      <a:pt x="218605" y="45626"/>
                      <a:pt x="240506" y="50006"/>
                    </a:cubicBezTo>
                    <a:cubicBezTo>
                      <a:pt x="253206" y="46831"/>
                      <a:pt x="266087" y="44306"/>
                      <a:pt x="278606" y="40481"/>
                    </a:cubicBezTo>
                    <a:cubicBezTo>
                      <a:pt x="357136" y="16485"/>
                      <a:pt x="298541" y="29349"/>
                      <a:pt x="350044" y="19050"/>
                    </a:cubicBezTo>
                    <a:cubicBezTo>
                      <a:pt x="354013" y="20637"/>
                      <a:pt x="358576" y="21188"/>
                      <a:pt x="361950" y="23812"/>
                    </a:cubicBezTo>
                    <a:cubicBezTo>
                      <a:pt x="365962" y="26933"/>
                      <a:pt x="366848" y="33616"/>
                      <a:pt x="371475" y="35719"/>
                    </a:cubicBezTo>
                    <a:cubicBezTo>
                      <a:pt x="376533" y="38018"/>
                      <a:pt x="382588" y="35719"/>
                      <a:pt x="388144" y="35719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zh-TW" altLang="en-US">
                  <a:solidFill>
                    <a:prstClr val="white"/>
                  </a:solidFill>
                  <a:latin typeface="Neue Haas Grotesk Text Pro"/>
                </a:endParaRPr>
              </a:p>
            </p:txBody>
          </p:sp>
        </p:grpSp>
        <p:pic>
          <p:nvPicPr>
            <p:cNvPr id="64" name="圖片 63">
              <a:extLst>
                <a:ext uri="{FF2B5EF4-FFF2-40B4-BE49-F238E27FC236}">
                  <a16:creationId xmlns:a16="http://schemas.microsoft.com/office/drawing/2014/main" id="{CA9F71C0-1B4A-A409-7F02-B3E0DA4AE1E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380701" y="3147855"/>
              <a:ext cx="130669" cy="275092"/>
            </a:xfrm>
            <a:prstGeom prst="rect">
              <a:avLst/>
            </a:prstGeom>
          </p:spPr>
        </p:pic>
      </p:grpSp>
      <p:pic>
        <p:nvPicPr>
          <p:cNvPr id="70" name="Picture 6">
            <a:extLst>
              <a:ext uri="{FF2B5EF4-FFF2-40B4-BE49-F238E27FC236}">
                <a16:creationId xmlns:a16="http://schemas.microsoft.com/office/drawing/2014/main" id="{1F677CEA-ECA8-64C2-9891-17F76159F3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6810" y="5239278"/>
            <a:ext cx="327660" cy="327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圖片 70">
            <a:extLst>
              <a:ext uri="{FF2B5EF4-FFF2-40B4-BE49-F238E27FC236}">
                <a16:creationId xmlns:a16="http://schemas.microsoft.com/office/drawing/2014/main" id="{36A9DBB2-505C-FAE4-F7B5-EC123B3E8A1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36520" y="5288394"/>
            <a:ext cx="130669" cy="275092"/>
          </a:xfrm>
          <a:prstGeom prst="rect">
            <a:avLst/>
          </a:prstGeom>
        </p:spPr>
      </p:pic>
      <p:sp>
        <p:nvSpPr>
          <p:cNvPr id="72" name="箭號: 向右 71">
            <a:extLst>
              <a:ext uri="{FF2B5EF4-FFF2-40B4-BE49-F238E27FC236}">
                <a16:creationId xmlns:a16="http://schemas.microsoft.com/office/drawing/2014/main" id="{BCAB47F1-C9F7-0721-1564-402E4155A617}"/>
              </a:ext>
            </a:extLst>
          </p:cNvPr>
          <p:cNvSpPr/>
          <p:nvPr/>
        </p:nvSpPr>
        <p:spPr>
          <a:xfrm>
            <a:off x="7710346" y="5344743"/>
            <a:ext cx="592428" cy="344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zh-TW" altLang="en-US">
              <a:solidFill>
                <a:prstClr val="white"/>
              </a:solidFill>
              <a:latin typeface="Neue Haas Grotesk Text Pro"/>
            </a:endParaRPr>
          </a:p>
        </p:txBody>
      </p:sp>
      <p:sp>
        <p:nvSpPr>
          <p:cNvPr id="73" name="文字方塊 72">
            <a:extLst>
              <a:ext uri="{FF2B5EF4-FFF2-40B4-BE49-F238E27FC236}">
                <a16:creationId xmlns:a16="http://schemas.microsoft.com/office/drawing/2014/main" id="{EBF03232-4AD3-A97E-14E1-C18C134BCF27}"/>
              </a:ext>
            </a:extLst>
          </p:cNvPr>
          <p:cNvSpPr txBox="1"/>
          <p:nvPr/>
        </p:nvSpPr>
        <p:spPr>
          <a:xfrm>
            <a:off x="9317812" y="5173121"/>
            <a:ext cx="129809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TW" sz="1400" dirty="0">
                <a:solidFill>
                  <a:prstClr val="black"/>
                </a:solidFill>
                <a:latin typeface="Neue Haas Grotesk Text Pro"/>
              </a:rPr>
              <a:t>Link to certain</a:t>
            </a:r>
            <a:br>
              <a:rPr lang="en-US" altLang="zh-TW" sz="1400" dirty="0">
                <a:solidFill>
                  <a:prstClr val="black"/>
                </a:solidFill>
                <a:latin typeface="Neue Haas Grotesk Text Pro"/>
              </a:rPr>
            </a:br>
            <a:r>
              <a:rPr lang="en-US" altLang="zh-TW" sz="1400" dirty="0">
                <a:solidFill>
                  <a:prstClr val="black"/>
                </a:solidFill>
                <a:latin typeface="Neue Haas Grotesk Text Pro"/>
              </a:rPr>
              <a:t>issue in biology</a:t>
            </a:r>
            <a:endParaRPr lang="zh-TW" altLang="en-US" sz="1400" dirty="0">
              <a:solidFill>
                <a:prstClr val="black"/>
              </a:solidFill>
              <a:latin typeface="Neue Haas Grotesk Text Pro"/>
            </a:endParaRPr>
          </a:p>
        </p:txBody>
      </p:sp>
      <p:sp>
        <p:nvSpPr>
          <p:cNvPr id="74" name="箭號: 上彎 73">
            <a:extLst>
              <a:ext uri="{FF2B5EF4-FFF2-40B4-BE49-F238E27FC236}">
                <a16:creationId xmlns:a16="http://schemas.microsoft.com/office/drawing/2014/main" id="{94D37D1E-B302-C971-2228-1BECF0233842}"/>
              </a:ext>
            </a:extLst>
          </p:cNvPr>
          <p:cNvSpPr/>
          <p:nvPr/>
        </p:nvSpPr>
        <p:spPr>
          <a:xfrm rot="16200000">
            <a:off x="8296203" y="2820808"/>
            <a:ext cx="3098834" cy="1393779"/>
          </a:xfrm>
          <a:prstGeom prst="bentUpArrow">
            <a:avLst>
              <a:gd name="adj1" fmla="val 6643"/>
              <a:gd name="adj2" fmla="val 12460"/>
              <a:gd name="adj3" fmla="val 23449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zh-TW" altLang="en-US">
              <a:solidFill>
                <a:prstClr val="white"/>
              </a:solidFill>
              <a:latin typeface="Neue Haas Grotesk Text Pro"/>
            </a:endParaRPr>
          </a:p>
        </p:txBody>
      </p:sp>
    </p:spTree>
    <p:extLst>
      <p:ext uri="{BB962C8B-B14F-4D97-AF65-F5344CB8AC3E}">
        <p14:creationId xmlns:p14="http://schemas.microsoft.com/office/powerpoint/2010/main" val="39170744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08AA929-C50C-6050-A2FF-61ACC0905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B0EF8AE8-DD16-9252-1DF3-6B3753A716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50458"/>
            <a:ext cx="10421297" cy="3157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7293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彩色幾何圖案的馬賽克">
            <a:extLst>
              <a:ext uri="{FF2B5EF4-FFF2-40B4-BE49-F238E27FC236}">
                <a16:creationId xmlns:a16="http://schemas.microsoft.com/office/drawing/2014/main" id="{2AB0C483-1627-83EF-ACC2-8965BB782A8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LightScreen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r="4667"/>
          <a:stretch/>
        </p:blipFill>
        <p:spPr>
          <a:xfrm>
            <a:off x="1543807" y="12"/>
            <a:ext cx="9143979" cy="6857989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5FE3E699-6648-9538-4D76-5942B1F0E0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342" y="147934"/>
            <a:ext cx="7319554" cy="953669"/>
          </a:xfrm>
        </p:spPr>
        <p:txBody>
          <a:bodyPr>
            <a:normAutofit/>
          </a:bodyPr>
          <a:lstStyle/>
          <a:p>
            <a:r>
              <a:rPr lang="en-US" altLang="zh-TW" sz="2400" dirty="0"/>
              <a:t>About analyzing glycans in MS, MS/MS </a:t>
            </a:r>
            <a:br>
              <a:rPr lang="en-US" altLang="zh-TW" sz="2400" dirty="0"/>
            </a:br>
            <a:r>
              <a:rPr lang="en-US" altLang="zh-TW" sz="2400" dirty="0"/>
              <a:t>spectrum data</a:t>
            </a:r>
            <a:endParaRPr lang="zh-TW" altLang="en-US" sz="24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ADF5AD9-B046-29F7-D0C9-8F6331C7F4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41682" y="1137038"/>
            <a:ext cx="8733617" cy="3917675"/>
          </a:xfrm>
        </p:spPr>
        <p:txBody>
          <a:bodyPr>
            <a:normAutofit/>
          </a:bodyPr>
          <a:lstStyle/>
          <a:p>
            <a:r>
              <a:rPr lang="en-US" altLang="zh-TW" sz="1600" dirty="0"/>
              <a:t>Set the parameter properly to detect glycans</a:t>
            </a:r>
          </a:p>
          <a:p>
            <a:pPr lvl="1"/>
            <a:r>
              <a:rPr lang="en-US" altLang="zh-TW" sz="1400" dirty="0"/>
              <a:t>We can analyze the data post-experiment, but if the data isn’t detected under the wrong settings and collected the data, then we can never find it out in the data processing part.</a:t>
            </a:r>
          </a:p>
          <a:p>
            <a:r>
              <a:rPr lang="en-US" altLang="zh-TW" sz="1600" dirty="0"/>
              <a:t>Use Mass spectrometer to get MS1 (survey scan: to get precursor mass) and MS/MS (fragment ion scan: to get the fragment information from the precursor) </a:t>
            </a:r>
          </a:p>
          <a:p>
            <a:r>
              <a:rPr lang="en-US" altLang="zh-TW" sz="1600" dirty="0"/>
              <a:t>A set of diagnostic ions are produced from certain glycans,</a:t>
            </a:r>
            <a:br>
              <a:rPr lang="en-US" altLang="zh-TW" sz="1600" dirty="0"/>
            </a:br>
            <a:r>
              <a:rPr lang="en-US" altLang="zh-TW" sz="1600" dirty="0"/>
              <a:t>(varies from different type of glycans, chemical treatment on glycan sample before MS analysis, the MS buffer system…, etc.)</a:t>
            </a:r>
          </a:p>
          <a:p>
            <a:r>
              <a:rPr lang="en-US" altLang="zh-TW" sz="1600" dirty="0"/>
              <a:t>We can identify a glycan composition by it’s MS2 pattern and MS1 precursor mass  </a:t>
            </a:r>
          </a:p>
          <a:p>
            <a:pPr lvl="1"/>
            <a:r>
              <a:rPr lang="en-US" altLang="zh-TW" sz="1400" dirty="0"/>
              <a:t>The information provided in spectrum is incomplete, so we interpret the glycan structure either by </a:t>
            </a:r>
            <a:r>
              <a:rPr lang="en-US" altLang="zh-TW" sz="1400" u="sng" dirty="0"/>
              <a:t>PREVIOUS research </a:t>
            </a:r>
            <a:r>
              <a:rPr lang="en-US" altLang="zh-TW" sz="1400" dirty="0"/>
              <a:t>(site/sugar-unit specific enzyme digestion, NMR, lectin binding array) </a:t>
            </a:r>
            <a:r>
              <a:rPr lang="en-US" altLang="zh-TW" sz="1400" u="sng" dirty="0"/>
              <a:t>or the glycogene expression</a:t>
            </a:r>
            <a:r>
              <a:rPr lang="en-US" altLang="zh-TW" sz="1400" dirty="0"/>
              <a:t> of the sample source organism)</a:t>
            </a:r>
          </a:p>
        </p:txBody>
      </p:sp>
      <p:pic>
        <p:nvPicPr>
          <p:cNvPr id="6" name="Picture 6" descr="Thermo Scientific™ Orbitrap Fusion">
            <a:extLst>
              <a:ext uri="{FF2B5EF4-FFF2-40B4-BE49-F238E27FC236}">
                <a16:creationId xmlns:a16="http://schemas.microsoft.com/office/drawing/2014/main" id="{0B655543-C409-B73F-D2A1-EEB120872F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6926" y="5532501"/>
            <a:ext cx="1701322" cy="1012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76" name="群組 1375">
            <a:extLst>
              <a:ext uri="{FF2B5EF4-FFF2-40B4-BE49-F238E27FC236}">
                <a16:creationId xmlns:a16="http://schemas.microsoft.com/office/drawing/2014/main" id="{F9B3A3E0-2384-FA72-C1D1-FF4EB01E5416}"/>
              </a:ext>
            </a:extLst>
          </p:cNvPr>
          <p:cNvGrpSpPr/>
          <p:nvPr/>
        </p:nvGrpSpPr>
        <p:grpSpPr>
          <a:xfrm>
            <a:off x="3727435" y="5016136"/>
            <a:ext cx="6972161" cy="1856468"/>
            <a:chOff x="429025" y="2620584"/>
            <a:chExt cx="7349837" cy="1957032"/>
          </a:xfrm>
        </p:grpSpPr>
        <p:sp>
          <p:nvSpPr>
            <p:cNvPr id="1241" name="文字方塊 1240">
              <a:extLst>
                <a:ext uri="{FF2B5EF4-FFF2-40B4-BE49-F238E27FC236}">
                  <a16:creationId xmlns:a16="http://schemas.microsoft.com/office/drawing/2014/main" id="{32954B0A-9DE3-97A4-7DFF-3AAD76570DDD}"/>
                </a:ext>
              </a:extLst>
            </p:cNvPr>
            <p:cNvSpPr txBox="1"/>
            <p:nvPr/>
          </p:nvSpPr>
          <p:spPr>
            <a:xfrm>
              <a:off x="442646" y="2620584"/>
              <a:ext cx="2419048" cy="3244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200">
                <a:defRPr/>
              </a:pPr>
              <a:r>
                <a:rPr lang="en-US" altLang="zh-TW" sz="14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rPr>
                <a:t>MS1 Survey scan</a:t>
              </a:r>
              <a:endParaRPr lang="zh-TW" altLang="en-US" sz="1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endParaRPr>
            </a:p>
          </p:txBody>
        </p:sp>
        <p:grpSp>
          <p:nvGrpSpPr>
            <p:cNvPr id="1242" name="群組 1241">
              <a:extLst>
                <a:ext uri="{FF2B5EF4-FFF2-40B4-BE49-F238E27FC236}">
                  <a16:creationId xmlns:a16="http://schemas.microsoft.com/office/drawing/2014/main" id="{E1264B72-D083-E561-68C7-C8146E9FCA7C}"/>
                </a:ext>
              </a:extLst>
            </p:cNvPr>
            <p:cNvGrpSpPr/>
            <p:nvPr/>
          </p:nvGrpSpPr>
          <p:grpSpPr>
            <a:xfrm>
              <a:off x="2679343" y="2975977"/>
              <a:ext cx="2113942" cy="1132266"/>
              <a:chOff x="5225904" y="1561312"/>
              <a:chExt cx="2861425" cy="1654833"/>
            </a:xfrm>
          </p:grpSpPr>
          <p:grpSp>
            <p:nvGrpSpPr>
              <p:cNvPr id="1308" name="群組 1307">
                <a:extLst>
                  <a:ext uri="{FF2B5EF4-FFF2-40B4-BE49-F238E27FC236}">
                    <a16:creationId xmlns:a16="http://schemas.microsoft.com/office/drawing/2014/main" id="{942C0527-9E8C-7740-6781-4B1AB33FD047}"/>
                  </a:ext>
                </a:extLst>
              </p:cNvPr>
              <p:cNvGrpSpPr/>
              <p:nvPr/>
            </p:nvGrpSpPr>
            <p:grpSpPr>
              <a:xfrm>
                <a:off x="5428434" y="1826408"/>
                <a:ext cx="2512434" cy="899794"/>
                <a:chOff x="5303520" y="1181555"/>
                <a:chExt cx="2512434" cy="899794"/>
              </a:xfrm>
            </p:grpSpPr>
            <p:grpSp>
              <p:nvGrpSpPr>
                <p:cNvPr id="1363" name="群組 1362">
                  <a:extLst>
                    <a:ext uri="{FF2B5EF4-FFF2-40B4-BE49-F238E27FC236}">
                      <a16:creationId xmlns:a16="http://schemas.microsoft.com/office/drawing/2014/main" id="{2632D2E8-C56C-D8A0-1D55-12491E756ED8}"/>
                    </a:ext>
                  </a:extLst>
                </p:cNvPr>
                <p:cNvGrpSpPr/>
                <p:nvPr/>
              </p:nvGrpSpPr>
              <p:grpSpPr>
                <a:xfrm>
                  <a:off x="5303520" y="1815677"/>
                  <a:ext cx="2512434" cy="265672"/>
                  <a:chOff x="5303520" y="1815677"/>
                  <a:chExt cx="2512434" cy="265672"/>
                </a:xfrm>
              </p:grpSpPr>
              <p:sp>
                <p:nvSpPr>
                  <p:cNvPr id="1366" name="橢圓 1365">
                    <a:extLst>
                      <a:ext uri="{FF2B5EF4-FFF2-40B4-BE49-F238E27FC236}">
                        <a16:creationId xmlns:a16="http://schemas.microsoft.com/office/drawing/2014/main" id="{9FC6B263-BE84-C84F-E4B8-65FD409DD2B1}"/>
                      </a:ext>
                    </a:extLst>
                  </p:cNvPr>
                  <p:cNvSpPr/>
                  <p:nvPr/>
                </p:nvSpPr>
                <p:spPr>
                  <a:xfrm>
                    <a:off x="5303520" y="1815677"/>
                    <a:ext cx="252549" cy="265672"/>
                  </a:xfrm>
                  <a:prstGeom prst="ellipse">
                    <a:avLst/>
                  </a:prstGeom>
                  <a:solidFill>
                    <a:srgbClr val="FFC000">
                      <a:lumMod val="40000"/>
                      <a:lumOff val="60000"/>
                    </a:srgbClr>
                  </a:solidFill>
                  <a:ln w="12700" cap="flat" cmpd="sng" algn="ctr">
                    <a:solidFill>
                      <a:sysClr val="windowText" lastClr="000000">
                        <a:lumMod val="85000"/>
                        <a:lumOff val="15000"/>
                      </a:sys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algn="ctr" defTabSz="457200">
                      <a:defRPr/>
                    </a:pPr>
                    <a:endParaRPr lang="zh-TW" altLang="en-US" sz="900" kern="0">
                      <a:solidFill>
                        <a:prstClr val="white"/>
                      </a:solidFill>
                      <a:latin typeface="Calibri" panose="020F0502020204030204"/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1367" name="橢圓 1366">
                    <a:extLst>
                      <a:ext uri="{FF2B5EF4-FFF2-40B4-BE49-F238E27FC236}">
                        <a16:creationId xmlns:a16="http://schemas.microsoft.com/office/drawing/2014/main" id="{CCBDBF4B-780C-7401-26CF-EA418B0CCD88}"/>
                      </a:ext>
                    </a:extLst>
                  </p:cNvPr>
                  <p:cNvSpPr/>
                  <p:nvPr/>
                </p:nvSpPr>
                <p:spPr>
                  <a:xfrm>
                    <a:off x="5556069" y="1815677"/>
                    <a:ext cx="252549" cy="265672"/>
                  </a:xfrm>
                  <a:prstGeom prst="ellipse">
                    <a:avLst/>
                  </a:prstGeom>
                  <a:solidFill>
                    <a:srgbClr val="FFC000">
                      <a:lumMod val="40000"/>
                      <a:lumOff val="60000"/>
                    </a:srgbClr>
                  </a:solidFill>
                  <a:ln w="12700" cap="flat" cmpd="sng" algn="ctr">
                    <a:solidFill>
                      <a:sysClr val="windowText" lastClr="000000">
                        <a:lumMod val="85000"/>
                        <a:lumOff val="15000"/>
                      </a:sys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algn="ctr" defTabSz="457200">
                      <a:defRPr/>
                    </a:pPr>
                    <a:r>
                      <a:rPr lang="en-US" altLang="zh-TW" sz="900" kern="0" dirty="0">
                        <a:solidFill>
                          <a:prstClr val="black"/>
                        </a:solidFill>
                        <a:latin typeface="Calibri" panose="020F0502020204030204"/>
                        <a:ea typeface="新細明體" panose="02020500000000000000" pitchFamily="18" charset="-120"/>
                      </a:rPr>
                      <a:t>S</a:t>
                    </a:r>
                    <a:endParaRPr lang="zh-TW" altLang="en-US" sz="900" kern="0" dirty="0">
                      <a:solidFill>
                        <a:prstClr val="black"/>
                      </a:solidFill>
                      <a:latin typeface="Calibri" panose="020F0502020204030204"/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1368" name="橢圓 1367">
                    <a:extLst>
                      <a:ext uri="{FF2B5EF4-FFF2-40B4-BE49-F238E27FC236}">
                        <a16:creationId xmlns:a16="http://schemas.microsoft.com/office/drawing/2014/main" id="{D4B6F3C5-51EA-5A33-2378-5619F893755D}"/>
                      </a:ext>
                    </a:extLst>
                  </p:cNvPr>
                  <p:cNvSpPr/>
                  <p:nvPr/>
                </p:nvSpPr>
                <p:spPr>
                  <a:xfrm>
                    <a:off x="5808618" y="1815677"/>
                    <a:ext cx="252549" cy="265672"/>
                  </a:xfrm>
                  <a:prstGeom prst="ellipse">
                    <a:avLst/>
                  </a:prstGeom>
                  <a:solidFill>
                    <a:srgbClr val="FFC000">
                      <a:lumMod val="40000"/>
                      <a:lumOff val="60000"/>
                    </a:srgbClr>
                  </a:solidFill>
                  <a:ln w="12700" cap="flat" cmpd="sng" algn="ctr">
                    <a:solidFill>
                      <a:sysClr val="windowText" lastClr="000000">
                        <a:lumMod val="85000"/>
                        <a:lumOff val="15000"/>
                      </a:sys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algn="ctr" defTabSz="457200">
                      <a:defRPr/>
                    </a:pPr>
                    <a:endParaRPr lang="zh-TW" altLang="en-US" sz="900" kern="0">
                      <a:solidFill>
                        <a:prstClr val="white"/>
                      </a:solidFill>
                      <a:latin typeface="Calibri" panose="020F0502020204030204"/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1369" name="橢圓 1368">
                    <a:extLst>
                      <a:ext uri="{FF2B5EF4-FFF2-40B4-BE49-F238E27FC236}">
                        <a16:creationId xmlns:a16="http://schemas.microsoft.com/office/drawing/2014/main" id="{82C31ABA-BB84-702D-EB2C-784C69479DC5}"/>
                      </a:ext>
                    </a:extLst>
                  </p:cNvPr>
                  <p:cNvSpPr/>
                  <p:nvPr/>
                </p:nvSpPr>
                <p:spPr>
                  <a:xfrm>
                    <a:off x="6061167" y="1815677"/>
                    <a:ext cx="252549" cy="265672"/>
                  </a:xfrm>
                  <a:prstGeom prst="ellipse">
                    <a:avLst/>
                  </a:prstGeom>
                  <a:solidFill>
                    <a:srgbClr val="FFC000">
                      <a:lumMod val="40000"/>
                      <a:lumOff val="60000"/>
                    </a:srgbClr>
                  </a:solidFill>
                  <a:ln w="12700" cap="flat" cmpd="sng" algn="ctr">
                    <a:solidFill>
                      <a:sysClr val="windowText" lastClr="000000">
                        <a:lumMod val="85000"/>
                        <a:lumOff val="15000"/>
                      </a:sys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algn="ctr" defTabSz="457200">
                      <a:defRPr/>
                    </a:pPr>
                    <a:endParaRPr lang="zh-TW" altLang="en-US" sz="900" kern="0">
                      <a:solidFill>
                        <a:prstClr val="white"/>
                      </a:solidFill>
                      <a:latin typeface="Calibri" panose="020F0502020204030204"/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1370" name="橢圓 1369">
                    <a:extLst>
                      <a:ext uri="{FF2B5EF4-FFF2-40B4-BE49-F238E27FC236}">
                        <a16:creationId xmlns:a16="http://schemas.microsoft.com/office/drawing/2014/main" id="{B3798BA5-945A-53FD-CFB0-CCEE1A34752D}"/>
                      </a:ext>
                    </a:extLst>
                  </p:cNvPr>
                  <p:cNvSpPr/>
                  <p:nvPr/>
                </p:nvSpPr>
                <p:spPr>
                  <a:xfrm>
                    <a:off x="6313716" y="1815677"/>
                    <a:ext cx="252549" cy="265672"/>
                  </a:xfrm>
                  <a:prstGeom prst="ellipse">
                    <a:avLst/>
                  </a:prstGeom>
                  <a:solidFill>
                    <a:srgbClr val="FFC000">
                      <a:lumMod val="40000"/>
                      <a:lumOff val="60000"/>
                    </a:srgbClr>
                  </a:solidFill>
                  <a:ln w="12700" cap="flat" cmpd="sng" algn="ctr">
                    <a:solidFill>
                      <a:sysClr val="windowText" lastClr="000000">
                        <a:lumMod val="85000"/>
                        <a:lumOff val="15000"/>
                      </a:sys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algn="ctr" defTabSz="457200">
                      <a:defRPr/>
                    </a:pPr>
                    <a:endParaRPr lang="zh-TW" altLang="en-US" sz="900" kern="0">
                      <a:solidFill>
                        <a:prstClr val="white"/>
                      </a:solidFill>
                      <a:latin typeface="Calibri" panose="020F0502020204030204"/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1371" name="橢圓 1370">
                    <a:extLst>
                      <a:ext uri="{FF2B5EF4-FFF2-40B4-BE49-F238E27FC236}">
                        <a16:creationId xmlns:a16="http://schemas.microsoft.com/office/drawing/2014/main" id="{FCB4D500-A83F-DC60-7A54-51D3EC15704D}"/>
                      </a:ext>
                    </a:extLst>
                  </p:cNvPr>
                  <p:cNvSpPr/>
                  <p:nvPr/>
                </p:nvSpPr>
                <p:spPr>
                  <a:xfrm>
                    <a:off x="6566265" y="1815677"/>
                    <a:ext cx="252549" cy="265672"/>
                  </a:xfrm>
                  <a:prstGeom prst="ellipse">
                    <a:avLst/>
                  </a:prstGeom>
                  <a:solidFill>
                    <a:srgbClr val="FFC000">
                      <a:lumMod val="40000"/>
                      <a:lumOff val="60000"/>
                    </a:srgbClr>
                  </a:solidFill>
                  <a:ln w="12700" cap="flat" cmpd="sng" algn="ctr">
                    <a:solidFill>
                      <a:sysClr val="windowText" lastClr="000000">
                        <a:lumMod val="85000"/>
                        <a:lumOff val="15000"/>
                      </a:sys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algn="ctr" defTabSz="457200">
                      <a:defRPr/>
                    </a:pPr>
                    <a:endParaRPr lang="zh-TW" altLang="en-US" sz="900" kern="0">
                      <a:solidFill>
                        <a:prstClr val="white"/>
                      </a:solidFill>
                      <a:latin typeface="Calibri" panose="020F0502020204030204"/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1372" name="橢圓 1371">
                    <a:extLst>
                      <a:ext uri="{FF2B5EF4-FFF2-40B4-BE49-F238E27FC236}">
                        <a16:creationId xmlns:a16="http://schemas.microsoft.com/office/drawing/2014/main" id="{B34A6EBC-32B6-2858-B094-49C129282164}"/>
                      </a:ext>
                    </a:extLst>
                  </p:cNvPr>
                  <p:cNvSpPr/>
                  <p:nvPr/>
                </p:nvSpPr>
                <p:spPr>
                  <a:xfrm>
                    <a:off x="6818814" y="1815677"/>
                    <a:ext cx="252549" cy="265672"/>
                  </a:xfrm>
                  <a:prstGeom prst="ellipse">
                    <a:avLst/>
                  </a:prstGeom>
                  <a:solidFill>
                    <a:srgbClr val="FFC000">
                      <a:lumMod val="40000"/>
                      <a:lumOff val="60000"/>
                    </a:srgbClr>
                  </a:solidFill>
                  <a:ln w="12700" cap="flat" cmpd="sng" algn="ctr">
                    <a:solidFill>
                      <a:sysClr val="windowText" lastClr="000000">
                        <a:lumMod val="85000"/>
                        <a:lumOff val="15000"/>
                      </a:sys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algn="ctr" defTabSz="457200">
                      <a:defRPr/>
                    </a:pPr>
                    <a:endParaRPr lang="zh-TW" altLang="en-US" sz="900" kern="0">
                      <a:solidFill>
                        <a:prstClr val="white"/>
                      </a:solidFill>
                      <a:latin typeface="Calibri" panose="020F0502020204030204"/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1373" name="橢圓 1372">
                    <a:extLst>
                      <a:ext uri="{FF2B5EF4-FFF2-40B4-BE49-F238E27FC236}">
                        <a16:creationId xmlns:a16="http://schemas.microsoft.com/office/drawing/2014/main" id="{B9107E7A-9938-6818-8361-692E4FD90323}"/>
                      </a:ext>
                    </a:extLst>
                  </p:cNvPr>
                  <p:cNvSpPr/>
                  <p:nvPr/>
                </p:nvSpPr>
                <p:spPr>
                  <a:xfrm>
                    <a:off x="7067011" y="1815677"/>
                    <a:ext cx="252549" cy="265672"/>
                  </a:xfrm>
                  <a:prstGeom prst="ellipse">
                    <a:avLst/>
                  </a:prstGeom>
                  <a:solidFill>
                    <a:srgbClr val="FFC000">
                      <a:lumMod val="40000"/>
                      <a:lumOff val="60000"/>
                    </a:srgbClr>
                  </a:solidFill>
                  <a:ln w="12700" cap="flat" cmpd="sng" algn="ctr">
                    <a:solidFill>
                      <a:sysClr val="windowText" lastClr="000000">
                        <a:lumMod val="85000"/>
                        <a:lumOff val="15000"/>
                      </a:sys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algn="ctr" defTabSz="457200">
                      <a:defRPr/>
                    </a:pPr>
                    <a:r>
                      <a:rPr lang="en-US" altLang="zh-TW" sz="900" kern="0" dirty="0">
                        <a:solidFill>
                          <a:prstClr val="black"/>
                        </a:solidFill>
                        <a:latin typeface="Calibri" panose="020F0502020204030204"/>
                        <a:ea typeface="新細明體" panose="02020500000000000000" pitchFamily="18" charset="-120"/>
                      </a:rPr>
                      <a:t>N</a:t>
                    </a:r>
                    <a:endParaRPr lang="zh-TW" altLang="en-US" sz="900" kern="0" dirty="0">
                      <a:solidFill>
                        <a:prstClr val="black"/>
                      </a:solidFill>
                      <a:latin typeface="Calibri" panose="020F0502020204030204"/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1374" name="橢圓 1373">
                    <a:extLst>
                      <a:ext uri="{FF2B5EF4-FFF2-40B4-BE49-F238E27FC236}">
                        <a16:creationId xmlns:a16="http://schemas.microsoft.com/office/drawing/2014/main" id="{51E9D732-B2AA-BDE6-6739-FAC020F42ECA}"/>
                      </a:ext>
                    </a:extLst>
                  </p:cNvPr>
                  <p:cNvSpPr/>
                  <p:nvPr/>
                </p:nvSpPr>
                <p:spPr>
                  <a:xfrm>
                    <a:off x="7315208" y="1815677"/>
                    <a:ext cx="252549" cy="265672"/>
                  </a:xfrm>
                  <a:prstGeom prst="ellipse">
                    <a:avLst/>
                  </a:prstGeom>
                  <a:solidFill>
                    <a:srgbClr val="FFC000">
                      <a:lumMod val="40000"/>
                      <a:lumOff val="60000"/>
                    </a:srgbClr>
                  </a:solidFill>
                  <a:ln w="12700" cap="flat" cmpd="sng" algn="ctr">
                    <a:solidFill>
                      <a:sysClr val="windowText" lastClr="000000">
                        <a:lumMod val="85000"/>
                        <a:lumOff val="15000"/>
                      </a:sys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algn="ctr" defTabSz="457200">
                      <a:defRPr/>
                    </a:pPr>
                    <a:endParaRPr lang="zh-TW" altLang="en-US" sz="900" kern="0">
                      <a:solidFill>
                        <a:prstClr val="white"/>
                      </a:solidFill>
                      <a:latin typeface="Calibri" panose="020F0502020204030204"/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1375" name="橢圓 1374">
                    <a:extLst>
                      <a:ext uri="{FF2B5EF4-FFF2-40B4-BE49-F238E27FC236}">
                        <a16:creationId xmlns:a16="http://schemas.microsoft.com/office/drawing/2014/main" id="{F5B81EE9-7166-BD47-138C-0C49716580B2}"/>
                      </a:ext>
                    </a:extLst>
                  </p:cNvPr>
                  <p:cNvSpPr/>
                  <p:nvPr/>
                </p:nvSpPr>
                <p:spPr>
                  <a:xfrm>
                    <a:off x="7563405" y="1815677"/>
                    <a:ext cx="252549" cy="265672"/>
                  </a:xfrm>
                  <a:prstGeom prst="ellipse">
                    <a:avLst/>
                  </a:prstGeom>
                  <a:solidFill>
                    <a:srgbClr val="FFC000">
                      <a:lumMod val="40000"/>
                      <a:lumOff val="60000"/>
                    </a:srgbClr>
                  </a:solidFill>
                  <a:ln w="12700" cap="flat" cmpd="sng" algn="ctr">
                    <a:solidFill>
                      <a:sysClr val="windowText" lastClr="000000">
                        <a:lumMod val="85000"/>
                        <a:lumOff val="15000"/>
                      </a:sys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algn="ctr" defTabSz="457200">
                      <a:defRPr/>
                    </a:pPr>
                    <a:endParaRPr lang="zh-TW" altLang="en-US" sz="900" kern="0">
                      <a:solidFill>
                        <a:prstClr val="white"/>
                      </a:solidFill>
                      <a:latin typeface="Calibri" panose="020F0502020204030204"/>
                      <a:ea typeface="新細明體" panose="02020500000000000000" pitchFamily="18" charset="-120"/>
                    </a:endParaRPr>
                  </a:p>
                </p:txBody>
              </p:sp>
            </p:grpSp>
            <p:pic>
              <p:nvPicPr>
                <p:cNvPr id="1364" name="圖片 1363">
                  <a:extLst>
                    <a:ext uri="{FF2B5EF4-FFF2-40B4-BE49-F238E27FC236}">
                      <a16:creationId xmlns:a16="http://schemas.microsoft.com/office/drawing/2014/main" id="{1538A945-0D2A-04D8-3C69-70A42AC424C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061689" y="1181555"/>
                  <a:ext cx="248631" cy="634121"/>
                </a:xfrm>
                <a:prstGeom prst="rect">
                  <a:avLst/>
                </a:prstGeom>
              </p:spPr>
            </p:pic>
            <p:pic>
              <p:nvPicPr>
                <p:cNvPr id="1365" name="圖片 1364">
                  <a:extLst>
                    <a:ext uri="{FF2B5EF4-FFF2-40B4-BE49-F238E27FC236}">
                      <a16:creationId xmlns:a16="http://schemas.microsoft.com/office/drawing/2014/main" id="{DE2535D3-0C37-BED8-0339-E75C750F499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603443" y="1621511"/>
                  <a:ext cx="148052" cy="194166"/>
                </a:xfrm>
                <a:prstGeom prst="rect">
                  <a:avLst/>
                </a:prstGeom>
              </p:spPr>
            </p:pic>
          </p:grpSp>
          <p:grpSp>
            <p:nvGrpSpPr>
              <p:cNvPr id="1309" name="群組 1308">
                <a:extLst>
                  <a:ext uri="{FF2B5EF4-FFF2-40B4-BE49-F238E27FC236}">
                    <a16:creationId xmlns:a16="http://schemas.microsoft.com/office/drawing/2014/main" id="{DED151A8-6D84-0636-F762-AFEC5BA62CC2}"/>
                  </a:ext>
                </a:extLst>
              </p:cNvPr>
              <p:cNvGrpSpPr/>
              <p:nvPr/>
            </p:nvGrpSpPr>
            <p:grpSpPr>
              <a:xfrm>
                <a:off x="5475806" y="1933576"/>
                <a:ext cx="410354" cy="980224"/>
                <a:chOff x="5286095" y="1071154"/>
                <a:chExt cx="410354" cy="648729"/>
              </a:xfrm>
            </p:grpSpPr>
            <p:cxnSp>
              <p:nvCxnSpPr>
                <p:cNvPr id="1360" name="直線接點 1359">
                  <a:extLst>
                    <a:ext uri="{FF2B5EF4-FFF2-40B4-BE49-F238E27FC236}">
                      <a16:creationId xmlns:a16="http://schemas.microsoft.com/office/drawing/2014/main" id="{0CAE9B91-2D4A-89E0-C72B-B9C6213ADCF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491272" y="1071154"/>
                  <a:ext cx="205177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1361" name="直線接點 1360">
                  <a:extLst>
                    <a:ext uri="{FF2B5EF4-FFF2-40B4-BE49-F238E27FC236}">
                      <a16:creationId xmlns:a16="http://schemas.microsoft.com/office/drawing/2014/main" id="{3BB9A647-2937-AFC4-B13C-4B7BB2EF38F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286095" y="1719883"/>
                  <a:ext cx="205177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1362" name="直線接點 1361">
                  <a:extLst>
                    <a:ext uri="{FF2B5EF4-FFF2-40B4-BE49-F238E27FC236}">
                      <a16:creationId xmlns:a16="http://schemas.microsoft.com/office/drawing/2014/main" id="{AB7697FF-8339-E032-DB70-CB1F72F2652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491273" y="1071154"/>
                  <a:ext cx="0" cy="648729"/>
                </a:xfrm>
                <a:prstGeom prst="line">
                  <a:avLst/>
                </a:prstGeom>
                <a:noFill/>
                <a:ln w="9525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</p:cxnSp>
          </p:grpSp>
          <p:grpSp>
            <p:nvGrpSpPr>
              <p:cNvPr id="1310" name="群組 1309">
                <a:extLst>
                  <a:ext uri="{FF2B5EF4-FFF2-40B4-BE49-F238E27FC236}">
                    <a16:creationId xmlns:a16="http://schemas.microsoft.com/office/drawing/2014/main" id="{C4B43D4A-3959-9072-ABE5-F53085DCAB8D}"/>
                  </a:ext>
                </a:extLst>
              </p:cNvPr>
              <p:cNvGrpSpPr/>
              <p:nvPr/>
            </p:nvGrpSpPr>
            <p:grpSpPr>
              <a:xfrm>
                <a:off x="5723113" y="1933576"/>
                <a:ext cx="410354" cy="980224"/>
                <a:chOff x="5286095" y="1071154"/>
                <a:chExt cx="410354" cy="648729"/>
              </a:xfrm>
            </p:grpSpPr>
            <p:cxnSp>
              <p:nvCxnSpPr>
                <p:cNvPr id="1357" name="直線接點 1356">
                  <a:extLst>
                    <a:ext uri="{FF2B5EF4-FFF2-40B4-BE49-F238E27FC236}">
                      <a16:creationId xmlns:a16="http://schemas.microsoft.com/office/drawing/2014/main" id="{F4989A8E-B67E-2416-4075-76C8A5F6796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491272" y="1071154"/>
                  <a:ext cx="205177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1358" name="直線接點 1357">
                  <a:extLst>
                    <a:ext uri="{FF2B5EF4-FFF2-40B4-BE49-F238E27FC236}">
                      <a16:creationId xmlns:a16="http://schemas.microsoft.com/office/drawing/2014/main" id="{97258DCC-682F-22B5-D5D5-70E35448408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286095" y="1719883"/>
                  <a:ext cx="205177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1359" name="直線接點 1358">
                  <a:extLst>
                    <a:ext uri="{FF2B5EF4-FFF2-40B4-BE49-F238E27FC236}">
                      <a16:creationId xmlns:a16="http://schemas.microsoft.com/office/drawing/2014/main" id="{549B3966-1594-6284-C385-66CEACDE83D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491273" y="1071154"/>
                  <a:ext cx="0" cy="648729"/>
                </a:xfrm>
                <a:prstGeom prst="line">
                  <a:avLst/>
                </a:prstGeom>
                <a:noFill/>
                <a:ln w="9525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</p:cxnSp>
          </p:grpSp>
          <p:grpSp>
            <p:nvGrpSpPr>
              <p:cNvPr id="1311" name="群組 1310">
                <a:extLst>
                  <a:ext uri="{FF2B5EF4-FFF2-40B4-BE49-F238E27FC236}">
                    <a16:creationId xmlns:a16="http://schemas.microsoft.com/office/drawing/2014/main" id="{56690DD7-072F-DF0E-0A2F-9CDD3F29F0E1}"/>
                  </a:ext>
                </a:extLst>
              </p:cNvPr>
              <p:cNvGrpSpPr/>
              <p:nvPr/>
            </p:nvGrpSpPr>
            <p:grpSpPr>
              <a:xfrm>
                <a:off x="5980135" y="1933576"/>
                <a:ext cx="410354" cy="980224"/>
                <a:chOff x="5286095" y="1071154"/>
                <a:chExt cx="410354" cy="648729"/>
              </a:xfrm>
            </p:grpSpPr>
            <p:cxnSp>
              <p:nvCxnSpPr>
                <p:cNvPr id="1354" name="直線接點 1353">
                  <a:extLst>
                    <a:ext uri="{FF2B5EF4-FFF2-40B4-BE49-F238E27FC236}">
                      <a16:creationId xmlns:a16="http://schemas.microsoft.com/office/drawing/2014/main" id="{B7A3C5A8-E864-B09F-7E73-AE4086F82D8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491272" y="1071154"/>
                  <a:ext cx="205177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1355" name="直線接點 1354">
                  <a:extLst>
                    <a:ext uri="{FF2B5EF4-FFF2-40B4-BE49-F238E27FC236}">
                      <a16:creationId xmlns:a16="http://schemas.microsoft.com/office/drawing/2014/main" id="{01C2148C-D6A9-ACB5-12E0-A46DA0D4888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286095" y="1719883"/>
                  <a:ext cx="205177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1356" name="直線接點 1355">
                  <a:extLst>
                    <a:ext uri="{FF2B5EF4-FFF2-40B4-BE49-F238E27FC236}">
                      <a16:creationId xmlns:a16="http://schemas.microsoft.com/office/drawing/2014/main" id="{AE3A71F3-E84F-57BF-7E27-4772588AD76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491273" y="1071154"/>
                  <a:ext cx="0" cy="648729"/>
                </a:xfrm>
                <a:prstGeom prst="line">
                  <a:avLst/>
                </a:prstGeom>
                <a:noFill/>
                <a:ln w="9525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</p:cxnSp>
          </p:grpSp>
          <p:grpSp>
            <p:nvGrpSpPr>
              <p:cNvPr id="1312" name="群組 1311">
                <a:extLst>
                  <a:ext uri="{FF2B5EF4-FFF2-40B4-BE49-F238E27FC236}">
                    <a16:creationId xmlns:a16="http://schemas.microsoft.com/office/drawing/2014/main" id="{6EC749AA-AB0C-C5EF-B08A-BA438EACFBC2}"/>
                  </a:ext>
                </a:extLst>
              </p:cNvPr>
              <p:cNvGrpSpPr/>
              <p:nvPr/>
            </p:nvGrpSpPr>
            <p:grpSpPr>
              <a:xfrm>
                <a:off x="6237805" y="1933576"/>
                <a:ext cx="410354" cy="980224"/>
                <a:chOff x="5286095" y="1071154"/>
                <a:chExt cx="410354" cy="648729"/>
              </a:xfrm>
            </p:grpSpPr>
            <p:cxnSp>
              <p:nvCxnSpPr>
                <p:cNvPr id="1351" name="直線接點 1350">
                  <a:extLst>
                    <a:ext uri="{FF2B5EF4-FFF2-40B4-BE49-F238E27FC236}">
                      <a16:creationId xmlns:a16="http://schemas.microsoft.com/office/drawing/2014/main" id="{10435F0F-4071-DF22-78C8-E22A2EDF0CB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491272" y="1071154"/>
                  <a:ext cx="205177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1352" name="直線接點 1351">
                  <a:extLst>
                    <a:ext uri="{FF2B5EF4-FFF2-40B4-BE49-F238E27FC236}">
                      <a16:creationId xmlns:a16="http://schemas.microsoft.com/office/drawing/2014/main" id="{0237C13C-F0BA-3F57-34CC-87FED60C832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286095" y="1719883"/>
                  <a:ext cx="205177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1353" name="直線接點 1352">
                  <a:extLst>
                    <a:ext uri="{FF2B5EF4-FFF2-40B4-BE49-F238E27FC236}">
                      <a16:creationId xmlns:a16="http://schemas.microsoft.com/office/drawing/2014/main" id="{4362B83F-61E2-2C07-59B9-B4392C8018C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491273" y="1071154"/>
                  <a:ext cx="0" cy="648729"/>
                </a:xfrm>
                <a:prstGeom prst="line">
                  <a:avLst/>
                </a:prstGeom>
                <a:noFill/>
                <a:ln w="9525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</p:cxnSp>
          </p:grpSp>
          <p:grpSp>
            <p:nvGrpSpPr>
              <p:cNvPr id="1313" name="群組 1312">
                <a:extLst>
                  <a:ext uri="{FF2B5EF4-FFF2-40B4-BE49-F238E27FC236}">
                    <a16:creationId xmlns:a16="http://schemas.microsoft.com/office/drawing/2014/main" id="{2C429B06-8D81-BA7A-0A3D-640C8479CF26}"/>
                  </a:ext>
                </a:extLst>
              </p:cNvPr>
              <p:cNvGrpSpPr/>
              <p:nvPr/>
            </p:nvGrpSpPr>
            <p:grpSpPr>
              <a:xfrm>
                <a:off x="6485233" y="1933576"/>
                <a:ext cx="410354" cy="980224"/>
                <a:chOff x="5286095" y="1071154"/>
                <a:chExt cx="410354" cy="648729"/>
              </a:xfrm>
            </p:grpSpPr>
            <p:cxnSp>
              <p:nvCxnSpPr>
                <p:cNvPr id="1348" name="直線接點 1347">
                  <a:extLst>
                    <a:ext uri="{FF2B5EF4-FFF2-40B4-BE49-F238E27FC236}">
                      <a16:creationId xmlns:a16="http://schemas.microsoft.com/office/drawing/2014/main" id="{54BE1C06-741C-8720-EB6D-AC6DE9012E2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491272" y="1071154"/>
                  <a:ext cx="205177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1349" name="直線接點 1348">
                  <a:extLst>
                    <a:ext uri="{FF2B5EF4-FFF2-40B4-BE49-F238E27FC236}">
                      <a16:creationId xmlns:a16="http://schemas.microsoft.com/office/drawing/2014/main" id="{C30E257F-3501-3A65-CF92-60F2ECB56B8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286095" y="1719883"/>
                  <a:ext cx="205177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1350" name="直線接點 1349">
                  <a:extLst>
                    <a:ext uri="{FF2B5EF4-FFF2-40B4-BE49-F238E27FC236}">
                      <a16:creationId xmlns:a16="http://schemas.microsoft.com/office/drawing/2014/main" id="{C2F6CF05-1FAB-3EB6-3B47-8C4E0B9DFBB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491273" y="1071154"/>
                  <a:ext cx="0" cy="648729"/>
                </a:xfrm>
                <a:prstGeom prst="line">
                  <a:avLst/>
                </a:prstGeom>
                <a:noFill/>
                <a:ln w="9525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</p:cxnSp>
          </p:grpSp>
          <p:grpSp>
            <p:nvGrpSpPr>
              <p:cNvPr id="1314" name="群組 1313">
                <a:extLst>
                  <a:ext uri="{FF2B5EF4-FFF2-40B4-BE49-F238E27FC236}">
                    <a16:creationId xmlns:a16="http://schemas.microsoft.com/office/drawing/2014/main" id="{80F3AE02-C520-F765-6A9B-FBF63BE4C9F1}"/>
                  </a:ext>
                </a:extLst>
              </p:cNvPr>
              <p:cNvGrpSpPr/>
              <p:nvPr/>
            </p:nvGrpSpPr>
            <p:grpSpPr>
              <a:xfrm>
                <a:off x="6738551" y="1933576"/>
                <a:ext cx="410354" cy="980224"/>
                <a:chOff x="5286095" y="1071154"/>
                <a:chExt cx="410354" cy="648729"/>
              </a:xfrm>
            </p:grpSpPr>
            <p:cxnSp>
              <p:nvCxnSpPr>
                <p:cNvPr id="1345" name="直線接點 1344">
                  <a:extLst>
                    <a:ext uri="{FF2B5EF4-FFF2-40B4-BE49-F238E27FC236}">
                      <a16:creationId xmlns:a16="http://schemas.microsoft.com/office/drawing/2014/main" id="{0CFA49EF-5ECF-D570-01A1-51B98ADC676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491272" y="1071154"/>
                  <a:ext cx="205177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1346" name="直線接點 1345">
                  <a:extLst>
                    <a:ext uri="{FF2B5EF4-FFF2-40B4-BE49-F238E27FC236}">
                      <a16:creationId xmlns:a16="http://schemas.microsoft.com/office/drawing/2014/main" id="{5ED78520-1433-384B-FCEE-5A05822AF59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286095" y="1719883"/>
                  <a:ext cx="205177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1347" name="直線接點 1346">
                  <a:extLst>
                    <a:ext uri="{FF2B5EF4-FFF2-40B4-BE49-F238E27FC236}">
                      <a16:creationId xmlns:a16="http://schemas.microsoft.com/office/drawing/2014/main" id="{324A94AC-760D-108D-23B2-8AFBE5D7D08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491273" y="1071154"/>
                  <a:ext cx="0" cy="648729"/>
                </a:xfrm>
                <a:prstGeom prst="line">
                  <a:avLst/>
                </a:prstGeom>
                <a:noFill/>
                <a:ln w="9525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</p:cxnSp>
          </p:grpSp>
          <p:grpSp>
            <p:nvGrpSpPr>
              <p:cNvPr id="1315" name="群組 1314">
                <a:extLst>
                  <a:ext uri="{FF2B5EF4-FFF2-40B4-BE49-F238E27FC236}">
                    <a16:creationId xmlns:a16="http://schemas.microsoft.com/office/drawing/2014/main" id="{CC92B227-34DA-0759-3698-A40219D6EC4A}"/>
                  </a:ext>
                </a:extLst>
              </p:cNvPr>
              <p:cNvGrpSpPr/>
              <p:nvPr/>
            </p:nvGrpSpPr>
            <p:grpSpPr>
              <a:xfrm>
                <a:off x="6981349" y="1933576"/>
                <a:ext cx="410354" cy="980224"/>
                <a:chOff x="5286095" y="1071154"/>
                <a:chExt cx="410354" cy="648729"/>
              </a:xfrm>
            </p:grpSpPr>
            <p:cxnSp>
              <p:nvCxnSpPr>
                <p:cNvPr id="1342" name="直線接點 1341">
                  <a:extLst>
                    <a:ext uri="{FF2B5EF4-FFF2-40B4-BE49-F238E27FC236}">
                      <a16:creationId xmlns:a16="http://schemas.microsoft.com/office/drawing/2014/main" id="{4DC2DF6D-8E07-075C-9BBF-6C3A76DA51E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491272" y="1071154"/>
                  <a:ext cx="205177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1343" name="直線接點 1342">
                  <a:extLst>
                    <a:ext uri="{FF2B5EF4-FFF2-40B4-BE49-F238E27FC236}">
                      <a16:creationId xmlns:a16="http://schemas.microsoft.com/office/drawing/2014/main" id="{79712A5D-71C1-A3BE-8A1D-FBF4A4DDDE0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286095" y="1719883"/>
                  <a:ext cx="205177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1344" name="直線接點 1343">
                  <a:extLst>
                    <a:ext uri="{FF2B5EF4-FFF2-40B4-BE49-F238E27FC236}">
                      <a16:creationId xmlns:a16="http://schemas.microsoft.com/office/drawing/2014/main" id="{C20DE99B-F4B0-B531-159C-4F571558AF3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491273" y="1071154"/>
                  <a:ext cx="0" cy="648729"/>
                </a:xfrm>
                <a:prstGeom prst="line">
                  <a:avLst/>
                </a:prstGeom>
                <a:noFill/>
                <a:ln w="9525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</p:cxnSp>
          </p:grpSp>
          <p:grpSp>
            <p:nvGrpSpPr>
              <p:cNvPr id="1316" name="群組 1315">
                <a:extLst>
                  <a:ext uri="{FF2B5EF4-FFF2-40B4-BE49-F238E27FC236}">
                    <a16:creationId xmlns:a16="http://schemas.microsoft.com/office/drawing/2014/main" id="{7F1387B5-CEB7-8820-E32C-7B48AA1A5ACE}"/>
                  </a:ext>
                </a:extLst>
              </p:cNvPr>
              <p:cNvGrpSpPr/>
              <p:nvPr/>
            </p:nvGrpSpPr>
            <p:grpSpPr>
              <a:xfrm>
                <a:off x="7239569" y="1933576"/>
                <a:ext cx="410354" cy="980224"/>
                <a:chOff x="5286095" y="1071154"/>
                <a:chExt cx="410354" cy="648729"/>
              </a:xfrm>
            </p:grpSpPr>
            <p:cxnSp>
              <p:nvCxnSpPr>
                <p:cNvPr id="1339" name="直線接點 1338">
                  <a:extLst>
                    <a:ext uri="{FF2B5EF4-FFF2-40B4-BE49-F238E27FC236}">
                      <a16:creationId xmlns:a16="http://schemas.microsoft.com/office/drawing/2014/main" id="{D3B61524-6A56-E8ED-7388-A0E032C0FBA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491272" y="1071154"/>
                  <a:ext cx="205177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1340" name="直線接點 1339">
                  <a:extLst>
                    <a:ext uri="{FF2B5EF4-FFF2-40B4-BE49-F238E27FC236}">
                      <a16:creationId xmlns:a16="http://schemas.microsoft.com/office/drawing/2014/main" id="{AEDA54AE-E3CA-6372-7C60-4266F182DB7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286095" y="1719883"/>
                  <a:ext cx="205177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1341" name="直線接點 1340">
                  <a:extLst>
                    <a:ext uri="{FF2B5EF4-FFF2-40B4-BE49-F238E27FC236}">
                      <a16:creationId xmlns:a16="http://schemas.microsoft.com/office/drawing/2014/main" id="{11BAB47E-5CCA-AE7C-9E12-ACE69C32DEF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491273" y="1071154"/>
                  <a:ext cx="0" cy="648729"/>
                </a:xfrm>
                <a:prstGeom prst="line">
                  <a:avLst/>
                </a:prstGeom>
                <a:noFill/>
                <a:ln w="9525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</p:cxnSp>
          </p:grpSp>
          <p:grpSp>
            <p:nvGrpSpPr>
              <p:cNvPr id="1317" name="群組 1316">
                <a:extLst>
                  <a:ext uri="{FF2B5EF4-FFF2-40B4-BE49-F238E27FC236}">
                    <a16:creationId xmlns:a16="http://schemas.microsoft.com/office/drawing/2014/main" id="{32A385D2-D705-A216-B2F4-42461342684C}"/>
                  </a:ext>
                </a:extLst>
              </p:cNvPr>
              <p:cNvGrpSpPr/>
              <p:nvPr/>
            </p:nvGrpSpPr>
            <p:grpSpPr>
              <a:xfrm>
                <a:off x="7492917" y="1933576"/>
                <a:ext cx="410354" cy="980224"/>
                <a:chOff x="5286095" y="1071154"/>
                <a:chExt cx="410354" cy="648729"/>
              </a:xfrm>
            </p:grpSpPr>
            <p:cxnSp>
              <p:nvCxnSpPr>
                <p:cNvPr id="1336" name="直線接點 1335">
                  <a:extLst>
                    <a:ext uri="{FF2B5EF4-FFF2-40B4-BE49-F238E27FC236}">
                      <a16:creationId xmlns:a16="http://schemas.microsoft.com/office/drawing/2014/main" id="{CC9FCE23-DB0E-1E50-1F55-FBA0A70A851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491272" y="1071154"/>
                  <a:ext cx="205177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1337" name="直線接點 1336">
                  <a:extLst>
                    <a:ext uri="{FF2B5EF4-FFF2-40B4-BE49-F238E27FC236}">
                      <a16:creationId xmlns:a16="http://schemas.microsoft.com/office/drawing/2014/main" id="{C38CA87E-F2E2-D05F-11FB-E61E65363DB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286095" y="1719883"/>
                  <a:ext cx="205177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1338" name="直線接點 1337">
                  <a:extLst>
                    <a:ext uri="{FF2B5EF4-FFF2-40B4-BE49-F238E27FC236}">
                      <a16:creationId xmlns:a16="http://schemas.microsoft.com/office/drawing/2014/main" id="{10B390F8-64EC-D9F5-5F41-0C36D3FB8A7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491273" y="1071154"/>
                  <a:ext cx="0" cy="648729"/>
                </a:xfrm>
                <a:prstGeom prst="line">
                  <a:avLst/>
                </a:prstGeom>
                <a:noFill/>
                <a:ln w="9525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</p:cxnSp>
          </p:grpSp>
          <p:sp>
            <p:nvSpPr>
              <p:cNvPr id="1318" name="文字方塊 1317">
                <a:extLst>
                  <a:ext uri="{FF2B5EF4-FFF2-40B4-BE49-F238E27FC236}">
                    <a16:creationId xmlns:a16="http://schemas.microsoft.com/office/drawing/2014/main" id="{709838A2-D838-9DA0-B5F7-84038D4EECF1}"/>
                  </a:ext>
                </a:extLst>
              </p:cNvPr>
              <p:cNvSpPr txBox="1"/>
              <p:nvPr/>
            </p:nvSpPr>
            <p:spPr>
              <a:xfrm>
                <a:off x="5532542" y="1564242"/>
                <a:ext cx="405060" cy="3556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457200">
                  <a:defRPr/>
                </a:pPr>
                <a:r>
                  <a:rPr lang="en-US" altLang="zh-TW" sz="900" kern="0" dirty="0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C</a:t>
                </a:r>
                <a:r>
                  <a:rPr lang="en-US" altLang="zh-TW" sz="900" kern="0" baseline="-25000" dirty="0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1</a:t>
                </a:r>
                <a:endParaRPr lang="zh-TW" altLang="en-US" sz="900" kern="0" baseline="-250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  <p:sp>
            <p:nvSpPr>
              <p:cNvPr id="1319" name="文字方塊 1318">
                <a:extLst>
                  <a:ext uri="{FF2B5EF4-FFF2-40B4-BE49-F238E27FC236}">
                    <a16:creationId xmlns:a16="http://schemas.microsoft.com/office/drawing/2014/main" id="{14F28419-EA13-F906-7876-5580F385A465}"/>
                  </a:ext>
                </a:extLst>
              </p:cNvPr>
              <p:cNvSpPr txBox="1"/>
              <p:nvPr/>
            </p:nvSpPr>
            <p:spPr>
              <a:xfrm>
                <a:off x="5844338" y="1564242"/>
                <a:ext cx="405060" cy="3556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457200">
                  <a:defRPr/>
                </a:pPr>
                <a:r>
                  <a:rPr lang="en-US" altLang="zh-TW" sz="900" kern="0" dirty="0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C</a:t>
                </a:r>
                <a:r>
                  <a:rPr lang="en-US" altLang="zh-TW" sz="900" kern="0" baseline="-25000" dirty="0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2</a:t>
                </a:r>
                <a:endParaRPr lang="zh-TW" altLang="en-US" sz="900" kern="0" baseline="-250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  <p:sp>
            <p:nvSpPr>
              <p:cNvPr id="1320" name="文字方塊 1319">
                <a:extLst>
                  <a:ext uri="{FF2B5EF4-FFF2-40B4-BE49-F238E27FC236}">
                    <a16:creationId xmlns:a16="http://schemas.microsoft.com/office/drawing/2014/main" id="{5305FFE5-E030-2AE3-6CCD-2EA9BCF80A1E}"/>
                  </a:ext>
                </a:extLst>
              </p:cNvPr>
              <p:cNvSpPr txBox="1"/>
              <p:nvPr/>
            </p:nvSpPr>
            <p:spPr>
              <a:xfrm>
                <a:off x="6086043" y="1564242"/>
                <a:ext cx="405060" cy="3556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457200">
                  <a:defRPr/>
                </a:pPr>
                <a:r>
                  <a:rPr lang="en-US" altLang="zh-TW" sz="900" kern="0" dirty="0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C</a:t>
                </a:r>
                <a:r>
                  <a:rPr lang="en-US" altLang="zh-TW" sz="900" kern="0" baseline="-25000" dirty="0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3</a:t>
                </a:r>
                <a:endParaRPr lang="zh-TW" altLang="en-US" sz="900" kern="0" baseline="-250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  <p:sp>
            <p:nvSpPr>
              <p:cNvPr id="1321" name="文字方塊 1320">
                <a:extLst>
                  <a:ext uri="{FF2B5EF4-FFF2-40B4-BE49-F238E27FC236}">
                    <a16:creationId xmlns:a16="http://schemas.microsoft.com/office/drawing/2014/main" id="{F2AC3E80-D173-D5FE-0EC7-1F87C0876AE2}"/>
                  </a:ext>
                </a:extLst>
              </p:cNvPr>
              <p:cNvSpPr txBox="1"/>
              <p:nvPr/>
            </p:nvSpPr>
            <p:spPr>
              <a:xfrm>
                <a:off x="6379131" y="1564242"/>
                <a:ext cx="405060" cy="3556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457200">
                  <a:defRPr/>
                </a:pPr>
                <a:r>
                  <a:rPr lang="en-US" altLang="zh-TW" sz="900" kern="0" dirty="0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C</a:t>
                </a:r>
                <a:r>
                  <a:rPr lang="en-US" altLang="zh-TW" sz="900" kern="0" baseline="-25000" dirty="0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4</a:t>
                </a:r>
                <a:endParaRPr lang="zh-TW" altLang="en-US" sz="900" kern="0" baseline="-250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  <p:sp>
            <p:nvSpPr>
              <p:cNvPr id="1322" name="文字方塊 1321">
                <a:extLst>
                  <a:ext uri="{FF2B5EF4-FFF2-40B4-BE49-F238E27FC236}">
                    <a16:creationId xmlns:a16="http://schemas.microsoft.com/office/drawing/2014/main" id="{D1933511-7BBF-A54E-D6B7-051435C108B6}"/>
                  </a:ext>
                </a:extLst>
              </p:cNvPr>
              <p:cNvSpPr txBox="1"/>
              <p:nvPr/>
            </p:nvSpPr>
            <p:spPr>
              <a:xfrm>
                <a:off x="6647390" y="1561312"/>
                <a:ext cx="405060" cy="3556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457200">
                  <a:defRPr/>
                </a:pPr>
                <a:r>
                  <a:rPr lang="en-US" altLang="zh-TW" sz="900" kern="0" dirty="0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C</a:t>
                </a:r>
                <a:r>
                  <a:rPr lang="en-US" altLang="zh-TW" sz="900" kern="0" baseline="-25000" dirty="0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5</a:t>
                </a:r>
                <a:endParaRPr lang="zh-TW" altLang="en-US" sz="900" kern="0" baseline="-250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  <p:sp>
            <p:nvSpPr>
              <p:cNvPr id="1323" name="文字方塊 1322">
                <a:extLst>
                  <a:ext uri="{FF2B5EF4-FFF2-40B4-BE49-F238E27FC236}">
                    <a16:creationId xmlns:a16="http://schemas.microsoft.com/office/drawing/2014/main" id="{14DDB969-A825-FD96-690C-BE507E846CEB}"/>
                  </a:ext>
                </a:extLst>
              </p:cNvPr>
              <p:cNvSpPr txBox="1"/>
              <p:nvPr/>
            </p:nvSpPr>
            <p:spPr>
              <a:xfrm>
                <a:off x="6913923" y="1561312"/>
                <a:ext cx="405060" cy="3556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457200">
                  <a:defRPr/>
                </a:pPr>
                <a:r>
                  <a:rPr lang="en-US" altLang="zh-TW" sz="900" kern="0" dirty="0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C</a:t>
                </a:r>
                <a:r>
                  <a:rPr lang="en-US" altLang="zh-TW" sz="900" kern="0" baseline="-25000" dirty="0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6</a:t>
                </a:r>
                <a:endParaRPr lang="zh-TW" altLang="en-US" sz="900" kern="0" baseline="-250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  <p:sp>
            <p:nvSpPr>
              <p:cNvPr id="1324" name="文字方塊 1323">
                <a:extLst>
                  <a:ext uri="{FF2B5EF4-FFF2-40B4-BE49-F238E27FC236}">
                    <a16:creationId xmlns:a16="http://schemas.microsoft.com/office/drawing/2014/main" id="{24215C26-A4E1-FF95-925C-58F97B572924}"/>
                  </a:ext>
                </a:extLst>
              </p:cNvPr>
              <p:cNvSpPr txBox="1"/>
              <p:nvPr/>
            </p:nvSpPr>
            <p:spPr>
              <a:xfrm>
                <a:off x="7174456" y="1561312"/>
                <a:ext cx="405060" cy="3556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457200">
                  <a:defRPr/>
                </a:pPr>
                <a:r>
                  <a:rPr lang="en-US" altLang="zh-TW" sz="900" kern="0" dirty="0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C</a:t>
                </a:r>
                <a:r>
                  <a:rPr lang="en-US" altLang="zh-TW" sz="900" kern="0" baseline="-25000" dirty="0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7</a:t>
                </a:r>
                <a:endParaRPr lang="zh-TW" altLang="en-US" sz="900" kern="0" baseline="-250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  <p:sp>
            <p:nvSpPr>
              <p:cNvPr id="1325" name="文字方塊 1324">
                <a:extLst>
                  <a:ext uri="{FF2B5EF4-FFF2-40B4-BE49-F238E27FC236}">
                    <a16:creationId xmlns:a16="http://schemas.microsoft.com/office/drawing/2014/main" id="{DB85A352-E7A0-198C-AC96-48AAFAC998D1}"/>
                  </a:ext>
                </a:extLst>
              </p:cNvPr>
              <p:cNvSpPr txBox="1"/>
              <p:nvPr/>
            </p:nvSpPr>
            <p:spPr>
              <a:xfrm>
                <a:off x="7440989" y="1561312"/>
                <a:ext cx="405060" cy="3556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457200">
                  <a:defRPr/>
                </a:pPr>
                <a:r>
                  <a:rPr lang="en-US" altLang="zh-TW" sz="900" kern="0" dirty="0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C</a:t>
                </a:r>
                <a:r>
                  <a:rPr lang="en-US" altLang="zh-TW" sz="900" kern="0" baseline="-25000" dirty="0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8</a:t>
                </a:r>
                <a:endParaRPr lang="zh-TW" altLang="en-US" sz="900" kern="0" baseline="-250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  <p:sp>
            <p:nvSpPr>
              <p:cNvPr id="1326" name="文字方塊 1325">
                <a:extLst>
                  <a:ext uri="{FF2B5EF4-FFF2-40B4-BE49-F238E27FC236}">
                    <a16:creationId xmlns:a16="http://schemas.microsoft.com/office/drawing/2014/main" id="{23EBB96E-31BE-744E-EFA3-474465745E73}"/>
                  </a:ext>
                </a:extLst>
              </p:cNvPr>
              <p:cNvSpPr txBox="1"/>
              <p:nvPr/>
            </p:nvSpPr>
            <p:spPr>
              <a:xfrm>
                <a:off x="7682269" y="1561312"/>
                <a:ext cx="405060" cy="3556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457200">
                  <a:defRPr/>
                </a:pPr>
                <a:r>
                  <a:rPr lang="en-US" altLang="zh-TW" sz="900" kern="0" dirty="0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C</a:t>
                </a:r>
                <a:r>
                  <a:rPr lang="en-US" altLang="zh-TW" sz="900" kern="0" baseline="-25000" dirty="0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9</a:t>
                </a:r>
                <a:endParaRPr lang="zh-TW" altLang="en-US" sz="900" kern="0" baseline="-250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  <p:sp>
            <p:nvSpPr>
              <p:cNvPr id="1327" name="文字方塊 1326">
                <a:extLst>
                  <a:ext uri="{FF2B5EF4-FFF2-40B4-BE49-F238E27FC236}">
                    <a16:creationId xmlns:a16="http://schemas.microsoft.com/office/drawing/2014/main" id="{ED3E5BAE-9E75-C4ED-C75B-71EE0525AED9}"/>
                  </a:ext>
                </a:extLst>
              </p:cNvPr>
              <p:cNvSpPr txBox="1"/>
              <p:nvPr/>
            </p:nvSpPr>
            <p:spPr>
              <a:xfrm>
                <a:off x="5225904" y="2860504"/>
                <a:ext cx="405060" cy="3556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457200">
                  <a:defRPr/>
                </a:pPr>
                <a:r>
                  <a:rPr lang="en-US" altLang="zh-TW" sz="900" kern="0" dirty="0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Z</a:t>
                </a:r>
                <a:r>
                  <a:rPr lang="en-US" altLang="zh-TW" sz="900" kern="0" baseline="-25000" dirty="0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9</a:t>
                </a:r>
                <a:endParaRPr lang="zh-TW" altLang="en-US" sz="900" kern="0" baseline="-250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  <p:sp>
            <p:nvSpPr>
              <p:cNvPr id="1328" name="文字方塊 1327">
                <a:extLst>
                  <a:ext uri="{FF2B5EF4-FFF2-40B4-BE49-F238E27FC236}">
                    <a16:creationId xmlns:a16="http://schemas.microsoft.com/office/drawing/2014/main" id="{30341C3A-3B23-AA2D-A007-0673860023F1}"/>
                  </a:ext>
                </a:extLst>
              </p:cNvPr>
              <p:cNvSpPr txBox="1"/>
              <p:nvPr/>
            </p:nvSpPr>
            <p:spPr>
              <a:xfrm>
                <a:off x="5537702" y="2860504"/>
                <a:ext cx="405060" cy="3556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457200">
                  <a:defRPr/>
                </a:pPr>
                <a:r>
                  <a:rPr lang="en-US" altLang="zh-TW" sz="900" kern="0" dirty="0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Z</a:t>
                </a:r>
                <a:r>
                  <a:rPr lang="en-US" altLang="zh-TW" sz="900" kern="0" baseline="-25000" dirty="0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8</a:t>
                </a:r>
                <a:endParaRPr lang="zh-TW" altLang="en-US" sz="900" kern="0" baseline="-250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  <p:sp>
            <p:nvSpPr>
              <p:cNvPr id="1329" name="文字方塊 1328">
                <a:extLst>
                  <a:ext uri="{FF2B5EF4-FFF2-40B4-BE49-F238E27FC236}">
                    <a16:creationId xmlns:a16="http://schemas.microsoft.com/office/drawing/2014/main" id="{B4CC3F11-0DD2-4750-C51F-C9DA71F3192C}"/>
                  </a:ext>
                </a:extLst>
              </p:cNvPr>
              <p:cNvSpPr txBox="1"/>
              <p:nvPr/>
            </p:nvSpPr>
            <p:spPr>
              <a:xfrm>
                <a:off x="5779406" y="2860504"/>
                <a:ext cx="405060" cy="3556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457200">
                  <a:defRPr/>
                </a:pPr>
                <a:r>
                  <a:rPr lang="en-US" altLang="zh-TW" sz="900" kern="0" dirty="0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Z</a:t>
                </a:r>
                <a:r>
                  <a:rPr lang="en-US" altLang="zh-TW" sz="900" kern="0" baseline="-25000" dirty="0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7</a:t>
                </a:r>
                <a:endParaRPr lang="zh-TW" altLang="en-US" sz="900" kern="0" baseline="-250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  <p:sp>
            <p:nvSpPr>
              <p:cNvPr id="1330" name="文字方塊 1329">
                <a:extLst>
                  <a:ext uri="{FF2B5EF4-FFF2-40B4-BE49-F238E27FC236}">
                    <a16:creationId xmlns:a16="http://schemas.microsoft.com/office/drawing/2014/main" id="{21347E12-4C11-CE70-705C-85CA2BCABA97}"/>
                  </a:ext>
                </a:extLst>
              </p:cNvPr>
              <p:cNvSpPr txBox="1"/>
              <p:nvPr/>
            </p:nvSpPr>
            <p:spPr>
              <a:xfrm>
                <a:off x="6072494" y="2860504"/>
                <a:ext cx="405060" cy="3556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457200">
                  <a:defRPr/>
                </a:pPr>
                <a:r>
                  <a:rPr lang="en-US" altLang="zh-TW" sz="900" kern="0" dirty="0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Z</a:t>
                </a:r>
                <a:r>
                  <a:rPr lang="en-US" altLang="zh-TW" sz="900" kern="0" baseline="-25000" dirty="0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6</a:t>
                </a:r>
                <a:endParaRPr lang="zh-TW" altLang="en-US" sz="900" kern="0" baseline="-250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  <p:sp>
            <p:nvSpPr>
              <p:cNvPr id="1331" name="文字方塊 1330">
                <a:extLst>
                  <a:ext uri="{FF2B5EF4-FFF2-40B4-BE49-F238E27FC236}">
                    <a16:creationId xmlns:a16="http://schemas.microsoft.com/office/drawing/2014/main" id="{DA1A86B4-9575-E95F-9F4F-424ADB95FF7B}"/>
                  </a:ext>
                </a:extLst>
              </p:cNvPr>
              <p:cNvSpPr txBox="1"/>
              <p:nvPr/>
            </p:nvSpPr>
            <p:spPr>
              <a:xfrm>
                <a:off x="6340754" y="2857576"/>
                <a:ext cx="405060" cy="3556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457200">
                  <a:defRPr/>
                </a:pPr>
                <a:r>
                  <a:rPr lang="en-US" altLang="zh-TW" sz="900" kern="0" dirty="0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Z</a:t>
                </a:r>
                <a:r>
                  <a:rPr lang="en-US" altLang="zh-TW" sz="900" kern="0" baseline="-25000" dirty="0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5</a:t>
                </a:r>
                <a:endParaRPr lang="zh-TW" altLang="en-US" sz="900" kern="0" baseline="-250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  <p:sp>
            <p:nvSpPr>
              <p:cNvPr id="1332" name="文字方塊 1331">
                <a:extLst>
                  <a:ext uri="{FF2B5EF4-FFF2-40B4-BE49-F238E27FC236}">
                    <a16:creationId xmlns:a16="http://schemas.microsoft.com/office/drawing/2014/main" id="{567800D8-6C1E-BABB-EE73-EB58B645CE05}"/>
                  </a:ext>
                </a:extLst>
              </p:cNvPr>
              <p:cNvSpPr txBox="1"/>
              <p:nvPr/>
            </p:nvSpPr>
            <p:spPr>
              <a:xfrm>
                <a:off x="6607286" y="2857576"/>
                <a:ext cx="405060" cy="3556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457200">
                  <a:defRPr/>
                </a:pPr>
                <a:r>
                  <a:rPr lang="en-US" altLang="zh-TW" sz="900" kern="0" dirty="0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Z</a:t>
                </a:r>
                <a:r>
                  <a:rPr lang="en-US" altLang="zh-TW" sz="900" kern="0" baseline="-25000" dirty="0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4</a:t>
                </a:r>
                <a:endParaRPr lang="zh-TW" altLang="en-US" sz="900" kern="0" baseline="-250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  <p:sp>
            <p:nvSpPr>
              <p:cNvPr id="1333" name="文字方塊 1332">
                <a:extLst>
                  <a:ext uri="{FF2B5EF4-FFF2-40B4-BE49-F238E27FC236}">
                    <a16:creationId xmlns:a16="http://schemas.microsoft.com/office/drawing/2014/main" id="{9FC6F321-B1CD-2B88-63F8-D1AC8F845A77}"/>
                  </a:ext>
                </a:extLst>
              </p:cNvPr>
              <p:cNvSpPr txBox="1"/>
              <p:nvPr/>
            </p:nvSpPr>
            <p:spPr>
              <a:xfrm>
                <a:off x="6867816" y="2857576"/>
                <a:ext cx="405060" cy="3556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457200">
                  <a:defRPr/>
                </a:pPr>
                <a:r>
                  <a:rPr lang="en-US" altLang="zh-TW" sz="900" kern="0" dirty="0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Z</a:t>
                </a:r>
                <a:r>
                  <a:rPr lang="en-US" altLang="zh-TW" sz="900" kern="0" baseline="-25000" dirty="0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3</a:t>
                </a:r>
                <a:endParaRPr lang="zh-TW" altLang="en-US" sz="900" kern="0" baseline="-250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  <p:sp>
            <p:nvSpPr>
              <p:cNvPr id="1334" name="文字方塊 1333">
                <a:extLst>
                  <a:ext uri="{FF2B5EF4-FFF2-40B4-BE49-F238E27FC236}">
                    <a16:creationId xmlns:a16="http://schemas.microsoft.com/office/drawing/2014/main" id="{2984E2C3-C4BD-DB05-9FFF-1416B8700BC3}"/>
                  </a:ext>
                </a:extLst>
              </p:cNvPr>
              <p:cNvSpPr txBox="1"/>
              <p:nvPr/>
            </p:nvSpPr>
            <p:spPr>
              <a:xfrm>
                <a:off x="7134351" y="2857576"/>
                <a:ext cx="405060" cy="3556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457200">
                  <a:defRPr/>
                </a:pPr>
                <a:r>
                  <a:rPr lang="en-US" altLang="zh-TW" sz="900" kern="0" dirty="0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Z</a:t>
                </a:r>
                <a:r>
                  <a:rPr lang="en-US" altLang="zh-TW" sz="900" kern="0" baseline="-25000" dirty="0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2</a:t>
                </a:r>
                <a:endParaRPr lang="zh-TW" altLang="en-US" sz="900" kern="0" baseline="-250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  <p:sp>
            <p:nvSpPr>
              <p:cNvPr id="1335" name="文字方塊 1334">
                <a:extLst>
                  <a:ext uri="{FF2B5EF4-FFF2-40B4-BE49-F238E27FC236}">
                    <a16:creationId xmlns:a16="http://schemas.microsoft.com/office/drawing/2014/main" id="{3A1C1BC0-6A2F-F672-CBF1-A28A898ECFD7}"/>
                  </a:ext>
                </a:extLst>
              </p:cNvPr>
              <p:cNvSpPr txBox="1"/>
              <p:nvPr/>
            </p:nvSpPr>
            <p:spPr>
              <a:xfrm>
                <a:off x="7375630" y="2857576"/>
                <a:ext cx="405060" cy="3556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457200">
                  <a:defRPr/>
                </a:pPr>
                <a:r>
                  <a:rPr lang="en-US" altLang="zh-TW" sz="900" kern="0" dirty="0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Z</a:t>
                </a:r>
                <a:r>
                  <a:rPr lang="en-US" altLang="zh-TW" sz="900" kern="0" baseline="-25000" dirty="0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1</a:t>
                </a:r>
                <a:endParaRPr lang="zh-TW" altLang="en-US" sz="900" kern="0" baseline="-250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p:grpSp>
        <p:sp>
          <p:nvSpPr>
            <p:cNvPr id="1243" name="文字方塊 1242">
              <a:extLst>
                <a:ext uri="{FF2B5EF4-FFF2-40B4-BE49-F238E27FC236}">
                  <a16:creationId xmlns:a16="http://schemas.microsoft.com/office/drawing/2014/main" id="{FEF1A350-DAEE-E27C-7FEC-B9B3D5F176EE}"/>
                </a:ext>
              </a:extLst>
            </p:cNvPr>
            <p:cNvSpPr txBox="1"/>
            <p:nvPr/>
          </p:nvSpPr>
          <p:spPr>
            <a:xfrm>
              <a:off x="442646" y="4081739"/>
              <a:ext cx="3005659" cy="2757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200">
                <a:defRPr/>
              </a:pPr>
              <a:r>
                <a:rPr lang="en-US" altLang="zh-TW" sz="11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rPr>
                <a:t>Glycan: glycan m/z</a:t>
              </a:r>
              <a:endParaRPr lang="zh-TW" altLang="en-US" sz="11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endParaRPr>
            </a:p>
          </p:txBody>
        </p:sp>
        <p:sp>
          <p:nvSpPr>
            <p:cNvPr id="1244" name="文字方塊 1243">
              <a:extLst>
                <a:ext uri="{FF2B5EF4-FFF2-40B4-BE49-F238E27FC236}">
                  <a16:creationId xmlns:a16="http://schemas.microsoft.com/office/drawing/2014/main" id="{81537E11-012E-2F39-1281-C1B04D58C268}"/>
                </a:ext>
              </a:extLst>
            </p:cNvPr>
            <p:cNvSpPr txBox="1"/>
            <p:nvPr/>
          </p:nvSpPr>
          <p:spPr>
            <a:xfrm>
              <a:off x="429025" y="4301835"/>
              <a:ext cx="3005659" cy="2757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200">
                <a:defRPr/>
              </a:pPr>
              <a:r>
                <a:rPr lang="en-US" altLang="zh-TW" sz="11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rPr>
                <a:t>Glycopeptide: peptide + glycan m/z</a:t>
              </a:r>
              <a:endParaRPr lang="zh-TW" altLang="en-US" sz="11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endParaRPr>
            </a:p>
          </p:txBody>
        </p:sp>
        <p:grpSp>
          <p:nvGrpSpPr>
            <p:cNvPr id="1245" name="群組 1244">
              <a:extLst>
                <a:ext uri="{FF2B5EF4-FFF2-40B4-BE49-F238E27FC236}">
                  <a16:creationId xmlns:a16="http://schemas.microsoft.com/office/drawing/2014/main" id="{66A33CCE-6D18-FF2C-C4F4-A3245B75CD98}"/>
                </a:ext>
              </a:extLst>
            </p:cNvPr>
            <p:cNvGrpSpPr/>
            <p:nvPr/>
          </p:nvGrpSpPr>
          <p:grpSpPr>
            <a:xfrm>
              <a:off x="4687474" y="2931768"/>
              <a:ext cx="961803" cy="1089171"/>
              <a:chOff x="5622003" y="5084755"/>
              <a:chExt cx="961803" cy="1089171"/>
            </a:xfrm>
          </p:grpSpPr>
          <p:sp>
            <p:nvSpPr>
              <p:cNvPr id="1267" name="文字方塊 1266">
                <a:extLst>
                  <a:ext uri="{FF2B5EF4-FFF2-40B4-BE49-F238E27FC236}">
                    <a16:creationId xmlns:a16="http://schemas.microsoft.com/office/drawing/2014/main" id="{AE3617D9-1E51-EAF1-4D84-B73401D01962}"/>
                  </a:ext>
                </a:extLst>
              </p:cNvPr>
              <p:cNvSpPr txBox="1"/>
              <p:nvPr/>
            </p:nvSpPr>
            <p:spPr>
              <a:xfrm>
                <a:off x="6089567" y="5084755"/>
                <a:ext cx="338678" cy="2676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457200">
                  <a:defRPr/>
                </a:pPr>
                <a:r>
                  <a:rPr lang="en-US" altLang="zh-TW" sz="1050" kern="0" dirty="0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B</a:t>
                </a:r>
                <a:r>
                  <a:rPr lang="en-US" altLang="zh-TW" sz="1050" kern="0" baseline="-25000" dirty="0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1</a:t>
                </a:r>
                <a:endParaRPr lang="zh-TW" altLang="en-US" sz="1050" kern="0" baseline="-250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  <p:grpSp>
            <p:nvGrpSpPr>
              <p:cNvPr id="1268" name="群組 1267">
                <a:extLst>
                  <a:ext uri="{FF2B5EF4-FFF2-40B4-BE49-F238E27FC236}">
                    <a16:creationId xmlns:a16="http://schemas.microsoft.com/office/drawing/2014/main" id="{605DBA08-8A18-9B25-C5CF-961581BCF691}"/>
                  </a:ext>
                </a:extLst>
              </p:cNvPr>
              <p:cNvGrpSpPr/>
              <p:nvPr/>
            </p:nvGrpSpPr>
            <p:grpSpPr>
              <a:xfrm>
                <a:off x="5622003" y="5179790"/>
                <a:ext cx="961803" cy="994136"/>
                <a:chOff x="5622003" y="5179790"/>
                <a:chExt cx="961803" cy="994136"/>
              </a:xfrm>
            </p:grpSpPr>
            <p:sp>
              <p:nvSpPr>
                <p:cNvPr id="1269" name="橢圓 1268">
                  <a:extLst>
                    <a:ext uri="{FF2B5EF4-FFF2-40B4-BE49-F238E27FC236}">
                      <a16:creationId xmlns:a16="http://schemas.microsoft.com/office/drawing/2014/main" id="{3BA77CB5-4C55-4C49-B30A-1AC9ED924593}"/>
                    </a:ext>
                  </a:extLst>
                </p:cNvPr>
                <p:cNvSpPr/>
                <p:nvPr/>
              </p:nvSpPr>
              <p:spPr>
                <a:xfrm>
                  <a:off x="5916606" y="5908254"/>
                  <a:ext cx="252549" cy="265672"/>
                </a:xfrm>
                <a:prstGeom prst="ellipse">
                  <a:avLst/>
                </a:prstGeom>
                <a:solidFill>
                  <a:srgbClr val="FFC000">
                    <a:lumMod val="40000"/>
                    <a:lumOff val="60000"/>
                  </a:srgbClr>
                </a:solidFill>
                <a:ln w="12700" cap="flat" cmpd="sng" algn="ctr">
                  <a:solidFill>
                    <a:sysClr val="windowText" lastClr="000000">
                      <a:lumMod val="85000"/>
                      <a:lumOff val="15000"/>
                    </a:sys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457200">
                    <a:defRPr/>
                  </a:pPr>
                  <a:r>
                    <a:rPr lang="en-US" altLang="zh-TW" sz="1100" kern="0" dirty="0">
                      <a:solidFill>
                        <a:prstClr val="black"/>
                      </a:solidFill>
                      <a:latin typeface="Calibri" panose="020F0502020204030204"/>
                      <a:ea typeface="新細明體" panose="02020500000000000000" pitchFamily="18" charset="-120"/>
                    </a:rPr>
                    <a:t>N</a:t>
                  </a:r>
                  <a:endParaRPr lang="zh-TW" altLang="en-US" sz="1100" kern="0" dirty="0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endParaRPr>
                </a:p>
              </p:txBody>
            </p:sp>
            <p:pic>
              <p:nvPicPr>
                <p:cNvPr id="1270" name="圖片 1269">
                  <a:extLst>
                    <a:ext uri="{FF2B5EF4-FFF2-40B4-BE49-F238E27FC236}">
                      <a16:creationId xmlns:a16="http://schemas.microsoft.com/office/drawing/2014/main" id="{1439C0D6-D6DB-A4A7-2A23-C47AA5DB38B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911284" y="5274132"/>
                  <a:ext cx="248631" cy="634121"/>
                </a:xfrm>
                <a:prstGeom prst="rect">
                  <a:avLst/>
                </a:prstGeom>
              </p:spPr>
            </p:pic>
            <p:sp>
              <p:nvSpPr>
                <p:cNvPr id="1271" name="橢圓 1270">
                  <a:extLst>
                    <a:ext uri="{FF2B5EF4-FFF2-40B4-BE49-F238E27FC236}">
                      <a16:creationId xmlns:a16="http://schemas.microsoft.com/office/drawing/2014/main" id="{CF6B0B47-365B-DE40-1539-D859D94177EE}"/>
                    </a:ext>
                  </a:extLst>
                </p:cNvPr>
                <p:cNvSpPr/>
                <p:nvPr/>
              </p:nvSpPr>
              <p:spPr>
                <a:xfrm>
                  <a:off x="6169155" y="5908254"/>
                  <a:ext cx="252549" cy="265672"/>
                </a:xfrm>
                <a:prstGeom prst="ellipse">
                  <a:avLst/>
                </a:prstGeom>
                <a:solidFill>
                  <a:srgbClr val="FFC000">
                    <a:lumMod val="40000"/>
                    <a:lumOff val="60000"/>
                  </a:srgbClr>
                </a:solidFill>
                <a:ln w="12700" cap="flat" cmpd="sng" algn="ctr">
                  <a:solidFill>
                    <a:sysClr val="windowText" lastClr="000000">
                      <a:lumMod val="85000"/>
                      <a:lumOff val="15000"/>
                    </a:sys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457200">
                    <a:defRPr/>
                  </a:pPr>
                  <a:endParaRPr lang="zh-TW" altLang="en-US" sz="1100" kern="0">
                    <a:solidFill>
                      <a:prstClr val="white"/>
                    </a:solidFill>
                    <a:latin typeface="Calibri" panose="020F0502020204030204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272" name="文字方塊 1271">
                  <a:extLst>
                    <a:ext uri="{FF2B5EF4-FFF2-40B4-BE49-F238E27FC236}">
                      <a16:creationId xmlns:a16="http://schemas.microsoft.com/office/drawing/2014/main" id="{62C2CB0D-45AB-CBE1-558A-E61A23990A54}"/>
                    </a:ext>
                  </a:extLst>
                </p:cNvPr>
                <p:cNvSpPr txBox="1"/>
                <p:nvPr/>
              </p:nvSpPr>
              <p:spPr>
                <a:xfrm>
                  <a:off x="5638625" y="5734353"/>
                  <a:ext cx="338678" cy="26767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defTabSz="457200">
                    <a:defRPr/>
                  </a:pPr>
                  <a:r>
                    <a:rPr lang="en-US" altLang="zh-TW" sz="1050" kern="0" dirty="0">
                      <a:solidFill>
                        <a:prstClr val="black"/>
                      </a:solidFill>
                      <a:latin typeface="Calibri" panose="020F0502020204030204"/>
                      <a:ea typeface="新細明體" panose="02020500000000000000" pitchFamily="18" charset="-120"/>
                    </a:rPr>
                    <a:t>Y</a:t>
                  </a:r>
                  <a:r>
                    <a:rPr lang="en-US" altLang="zh-TW" sz="1050" kern="0" baseline="-25000" dirty="0">
                      <a:solidFill>
                        <a:prstClr val="black"/>
                      </a:solidFill>
                      <a:latin typeface="Calibri" panose="020F0502020204030204"/>
                      <a:ea typeface="新細明體" panose="02020500000000000000" pitchFamily="18" charset="-120"/>
                    </a:rPr>
                    <a:t>1</a:t>
                  </a:r>
                  <a:endParaRPr lang="zh-TW" altLang="en-US" sz="1050" kern="0" baseline="-25000" dirty="0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endParaRPr>
                </a:p>
              </p:txBody>
            </p:sp>
            <p:grpSp>
              <p:nvGrpSpPr>
                <p:cNvPr id="1273" name="群組 1272">
                  <a:extLst>
                    <a:ext uri="{FF2B5EF4-FFF2-40B4-BE49-F238E27FC236}">
                      <a16:creationId xmlns:a16="http://schemas.microsoft.com/office/drawing/2014/main" id="{AED67D9A-A146-A123-F4F8-83C06BFF5655}"/>
                    </a:ext>
                  </a:extLst>
                </p:cNvPr>
                <p:cNvGrpSpPr/>
                <p:nvPr/>
              </p:nvGrpSpPr>
              <p:grpSpPr>
                <a:xfrm>
                  <a:off x="5871273" y="5745004"/>
                  <a:ext cx="338678" cy="147749"/>
                  <a:chOff x="5891623" y="5656688"/>
                  <a:chExt cx="338678" cy="323276"/>
                </a:xfrm>
              </p:grpSpPr>
              <p:cxnSp>
                <p:nvCxnSpPr>
                  <p:cNvPr id="1305" name="直線接點 1304">
                    <a:extLst>
                      <a:ext uri="{FF2B5EF4-FFF2-40B4-BE49-F238E27FC236}">
                        <a16:creationId xmlns:a16="http://schemas.microsoft.com/office/drawing/2014/main" id="{7A78DE63-1476-7A9F-5907-3CCA49359E3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891623" y="5818326"/>
                    <a:ext cx="0" cy="161638"/>
                  </a:xfrm>
                  <a:prstGeom prst="line">
                    <a:avLst/>
                  </a:prstGeom>
                  <a:noFill/>
                  <a:ln w="6350" cap="flat" cmpd="sng" algn="ctr">
                    <a:solidFill>
                      <a:srgbClr val="4472C4"/>
                    </a:solidFill>
                    <a:prstDash val="solid"/>
                    <a:miter lim="800000"/>
                  </a:ln>
                  <a:effectLst/>
                </p:spPr>
              </p:cxnSp>
              <p:cxnSp>
                <p:nvCxnSpPr>
                  <p:cNvPr id="1306" name="直線接點 1305">
                    <a:extLst>
                      <a:ext uri="{FF2B5EF4-FFF2-40B4-BE49-F238E27FC236}">
                        <a16:creationId xmlns:a16="http://schemas.microsoft.com/office/drawing/2014/main" id="{F3C86D0A-4B72-0CE1-3F66-EC1AF0C26A3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891623" y="5818326"/>
                    <a:ext cx="338678" cy="0"/>
                  </a:xfrm>
                  <a:prstGeom prst="line">
                    <a:avLst/>
                  </a:prstGeom>
                  <a:noFill/>
                  <a:ln w="6350" cap="flat" cmpd="sng" algn="ctr">
                    <a:solidFill>
                      <a:srgbClr val="4472C4"/>
                    </a:solidFill>
                    <a:prstDash val="solid"/>
                    <a:miter lim="800000"/>
                  </a:ln>
                  <a:effectLst/>
                </p:spPr>
              </p:cxnSp>
              <p:cxnSp>
                <p:nvCxnSpPr>
                  <p:cNvPr id="1307" name="直線接點 1306">
                    <a:extLst>
                      <a:ext uri="{FF2B5EF4-FFF2-40B4-BE49-F238E27FC236}">
                        <a16:creationId xmlns:a16="http://schemas.microsoft.com/office/drawing/2014/main" id="{0DC4E29E-ED09-142F-0647-C13B0154B14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230301" y="5656688"/>
                    <a:ext cx="0" cy="161638"/>
                  </a:xfrm>
                  <a:prstGeom prst="line">
                    <a:avLst/>
                  </a:prstGeom>
                  <a:noFill/>
                  <a:ln w="6350" cap="flat" cmpd="sng" algn="ctr">
                    <a:solidFill>
                      <a:srgbClr val="4472C4"/>
                    </a:solidFill>
                    <a:prstDash val="solid"/>
                    <a:miter lim="800000"/>
                  </a:ln>
                  <a:effectLst/>
                </p:spPr>
              </p:cxnSp>
            </p:grpSp>
            <p:grpSp>
              <p:nvGrpSpPr>
                <p:cNvPr id="1274" name="群組 1273">
                  <a:extLst>
                    <a:ext uri="{FF2B5EF4-FFF2-40B4-BE49-F238E27FC236}">
                      <a16:creationId xmlns:a16="http://schemas.microsoft.com/office/drawing/2014/main" id="{31FC44B4-A6BC-F5D6-6872-A1E02CF9F3B3}"/>
                    </a:ext>
                  </a:extLst>
                </p:cNvPr>
                <p:cNvGrpSpPr/>
                <p:nvPr/>
              </p:nvGrpSpPr>
              <p:grpSpPr>
                <a:xfrm>
                  <a:off x="5866260" y="5834379"/>
                  <a:ext cx="338678" cy="147749"/>
                  <a:chOff x="5891623" y="5656688"/>
                  <a:chExt cx="338678" cy="323276"/>
                </a:xfrm>
              </p:grpSpPr>
              <p:cxnSp>
                <p:nvCxnSpPr>
                  <p:cNvPr id="1302" name="直線接點 1301">
                    <a:extLst>
                      <a:ext uri="{FF2B5EF4-FFF2-40B4-BE49-F238E27FC236}">
                        <a16:creationId xmlns:a16="http://schemas.microsoft.com/office/drawing/2014/main" id="{C2D94ED6-B5DE-7330-9A10-B54C55976C9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891623" y="5818326"/>
                    <a:ext cx="0" cy="161638"/>
                  </a:xfrm>
                  <a:prstGeom prst="line">
                    <a:avLst/>
                  </a:prstGeom>
                  <a:noFill/>
                  <a:ln w="6350" cap="flat" cmpd="sng" algn="ctr">
                    <a:solidFill>
                      <a:srgbClr val="4472C4"/>
                    </a:solidFill>
                    <a:prstDash val="solid"/>
                    <a:miter lim="800000"/>
                  </a:ln>
                  <a:effectLst/>
                </p:spPr>
              </p:cxnSp>
              <p:cxnSp>
                <p:nvCxnSpPr>
                  <p:cNvPr id="1303" name="直線接點 1302">
                    <a:extLst>
                      <a:ext uri="{FF2B5EF4-FFF2-40B4-BE49-F238E27FC236}">
                        <a16:creationId xmlns:a16="http://schemas.microsoft.com/office/drawing/2014/main" id="{9C5B187D-097F-0ED1-8DCF-5C086013B8B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891623" y="5818326"/>
                    <a:ext cx="338678" cy="0"/>
                  </a:xfrm>
                  <a:prstGeom prst="line">
                    <a:avLst/>
                  </a:prstGeom>
                  <a:noFill/>
                  <a:ln w="6350" cap="flat" cmpd="sng" algn="ctr">
                    <a:solidFill>
                      <a:srgbClr val="4472C4"/>
                    </a:solidFill>
                    <a:prstDash val="solid"/>
                    <a:miter lim="800000"/>
                  </a:ln>
                  <a:effectLst/>
                </p:spPr>
              </p:cxnSp>
              <p:cxnSp>
                <p:nvCxnSpPr>
                  <p:cNvPr id="1304" name="直線接點 1303">
                    <a:extLst>
                      <a:ext uri="{FF2B5EF4-FFF2-40B4-BE49-F238E27FC236}">
                        <a16:creationId xmlns:a16="http://schemas.microsoft.com/office/drawing/2014/main" id="{0174C8BF-984B-F055-6C18-FDD0922FDA1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230301" y="5656688"/>
                    <a:ext cx="0" cy="161638"/>
                  </a:xfrm>
                  <a:prstGeom prst="line">
                    <a:avLst/>
                  </a:prstGeom>
                  <a:noFill/>
                  <a:ln w="6350" cap="flat" cmpd="sng" algn="ctr">
                    <a:solidFill>
                      <a:srgbClr val="4472C4"/>
                    </a:solidFill>
                    <a:prstDash val="solid"/>
                    <a:miter lim="800000"/>
                  </a:ln>
                  <a:effectLst/>
                </p:spPr>
              </p:cxnSp>
            </p:grpSp>
            <p:sp>
              <p:nvSpPr>
                <p:cNvPr id="1275" name="文字方塊 1274">
                  <a:extLst>
                    <a:ext uri="{FF2B5EF4-FFF2-40B4-BE49-F238E27FC236}">
                      <a16:creationId xmlns:a16="http://schemas.microsoft.com/office/drawing/2014/main" id="{A3DDE1EA-58E5-5D38-B54B-7F3116EF314A}"/>
                    </a:ext>
                  </a:extLst>
                </p:cNvPr>
                <p:cNvSpPr txBox="1"/>
                <p:nvPr/>
              </p:nvSpPr>
              <p:spPr>
                <a:xfrm>
                  <a:off x="5680327" y="5889817"/>
                  <a:ext cx="338678" cy="26767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defTabSz="457200">
                    <a:defRPr/>
                  </a:pPr>
                  <a:r>
                    <a:rPr lang="en-US" altLang="zh-TW" sz="1050" kern="0" dirty="0">
                      <a:solidFill>
                        <a:prstClr val="black"/>
                      </a:solidFill>
                      <a:latin typeface="Calibri" panose="020F0502020204030204"/>
                      <a:ea typeface="新細明體" panose="02020500000000000000" pitchFamily="18" charset="-120"/>
                    </a:rPr>
                    <a:t>Y</a:t>
                  </a:r>
                  <a:r>
                    <a:rPr lang="en-US" altLang="zh-TW" sz="1050" kern="0" baseline="-25000" dirty="0">
                      <a:solidFill>
                        <a:prstClr val="black"/>
                      </a:solidFill>
                      <a:latin typeface="Calibri" panose="020F0502020204030204"/>
                      <a:ea typeface="新細明體" panose="02020500000000000000" pitchFamily="18" charset="-120"/>
                    </a:rPr>
                    <a:t>0</a:t>
                  </a:r>
                  <a:endParaRPr lang="zh-TW" altLang="en-US" sz="1050" kern="0" baseline="-25000" dirty="0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endParaRPr>
                </a:p>
              </p:txBody>
            </p:sp>
            <p:grpSp>
              <p:nvGrpSpPr>
                <p:cNvPr id="1276" name="群組 1275">
                  <a:extLst>
                    <a:ext uri="{FF2B5EF4-FFF2-40B4-BE49-F238E27FC236}">
                      <a16:creationId xmlns:a16="http://schemas.microsoft.com/office/drawing/2014/main" id="{6E73EB63-25DF-684D-2A7A-1894F6BC76B9}"/>
                    </a:ext>
                  </a:extLst>
                </p:cNvPr>
                <p:cNvGrpSpPr/>
                <p:nvPr/>
              </p:nvGrpSpPr>
              <p:grpSpPr>
                <a:xfrm>
                  <a:off x="5871273" y="5649692"/>
                  <a:ext cx="338678" cy="147749"/>
                  <a:chOff x="5891623" y="5656688"/>
                  <a:chExt cx="338678" cy="323276"/>
                </a:xfrm>
              </p:grpSpPr>
              <p:cxnSp>
                <p:nvCxnSpPr>
                  <p:cNvPr id="1299" name="直線接點 1298">
                    <a:extLst>
                      <a:ext uri="{FF2B5EF4-FFF2-40B4-BE49-F238E27FC236}">
                        <a16:creationId xmlns:a16="http://schemas.microsoft.com/office/drawing/2014/main" id="{E05CCBC6-94D1-DFD1-D428-79F782045FC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891623" y="5818326"/>
                    <a:ext cx="0" cy="161638"/>
                  </a:xfrm>
                  <a:prstGeom prst="line">
                    <a:avLst/>
                  </a:prstGeom>
                  <a:noFill/>
                  <a:ln w="6350" cap="flat" cmpd="sng" algn="ctr">
                    <a:solidFill>
                      <a:srgbClr val="4472C4"/>
                    </a:solidFill>
                    <a:prstDash val="solid"/>
                    <a:miter lim="800000"/>
                  </a:ln>
                  <a:effectLst/>
                </p:spPr>
              </p:cxnSp>
              <p:cxnSp>
                <p:nvCxnSpPr>
                  <p:cNvPr id="1300" name="直線接點 1299">
                    <a:extLst>
                      <a:ext uri="{FF2B5EF4-FFF2-40B4-BE49-F238E27FC236}">
                        <a16:creationId xmlns:a16="http://schemas.microsoft.com/office/drawing/2014/main" id="{54746DA8-8A69-4A97-7EA3-C6F8B9CB404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891623" y="5818326"/>
                    <a:ext cx="338678" cy="0"/>
                  </a:xfrm>
                  <a:prstGeom prst="line">
                    <a:avLst/>
                  </a:prstGeom>
                  <a:noFill/>
                  <a:ln w="6350" cap="flat" cmpd="sng" algn="ctr">
                    <a:solidFill>
                      <a:srgbClr val="4472C4"/>
                    </a:solidFill>
                    <a:prstDash val="solid"/>
                    <a:miter lim="800000"/>
                  </a:ln>
                  <a:effectLst/>
                </p:spPr>
              </p:cxnSp>
              <p:cxnSp>
                <p:nvCxnSpPr>
                  <p:cNvPr id="1301" name="直線接點 1300">
                    <a:extLst>
                      <a:ext uri="{FF2B5EF4-FFF2-40B4-BE49-F238E27FC236}">
                        <a16:creationId xmlns:a16="http://schemas.microsoft.com/office/drawing/2014/main" id="{0CCBF5F5-1682-5058-1D4C-4B6305A274F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230301" y="5656688"/>
                    <a:ext cx="0" cy="161638"/>
                  </a:xfrm>
                  <a:prstGeom prst="line">
                    <a:avLst/>
                  </a:prstGeom>
                  <a:noFill/>
                  <a:ln w="6350" cap="flat" cmpd="sng" algn="ctr">
                    <a:solidFill>
                      <a:srgbClr val="4472C4"/>
                    </a:solidFill>
                    <a:prstDash val="solid"/>
                    <a:miter lim="800000"/>
                  </a:ln>
                  <a:effectLst/>
                </p:spPr>
              </p:cxnSp>
            </p:grpSp>
            <p:grpSp>
              <p:nvGrpSpPr>
                <p:cNvPr id="1277" name="群組 1276">
                  <a:extLst>
                    <a:ext uri="{FF2B5EF4-FFF2-40B4-BE49-F238E27FC236}">
                      <a16:creationId xmlns:a16="http://schemas.microsoft.com/office/drawing/2014/main" id="{5B012766-949C-FDEC-F921-B67E27078C83}"/>
                    </a:ext>
                  </a:extLst>
                </p:cNvPr>
                <p:cNvGrpSpPr/>
                <p:nvPr/>
              </p:nvGrpSpPr>
              <p:grpSpPr>
                <a:xfrm>
                  <a:off x="5872194" y="5491894"/>
                  <a:ext cx="338678" cy="147749"/>
                  <a:chOff x="5891623" y="5656688"/>
                  <a:chExt cx="338678" cy="323276"/>
                </a:xfrm>
              </p:grpSpPr>
              <p:cxnSp>
                <p:nvCxnSpPr>
                  <p:cNvPr id="1296" name="直線接點 1295">
                    <a:extLst>
                      <a:ext uri="{FF2B5EF4-FFF2-40B4-BE49-F238E27FC236}">
                        <a16:creationId xmlns:a16="http://schemas.microsoft.com/office/drawing/2014/main" id="{55C13451-01E7-BA46-FC69-901051D939C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891623" y="5818326"/>
                    <a:ext cx="0" cy="161638"/>
                  </a:xfrm>
                  <a:prstGeom prst="line">
                    <a:avLst/>
                  </a:prstGeom>
                  <a:noFill/>
                  <a:ln w="6350" cap="flat" cmpd="sng" algn="ctr">
                    <a:solidFill>
                      <a:srgbClr val="4472C4"/>
                    </a:solidFill>
                    <a:prstDash val="solid"/>
                    <a:miter lim="800000"/>
                  </a:ln>
                  <a:effectLst/>
                </p:spPr>
              </p:cxnSp>
              <p:cxnSp>
                <p:nvCxnSpPr>
                  <p:cNvPr id="1297" name="直線接點 1296">
                    <a:extLst>
                      <a:ext uri="{FF2B5EF4-FFF2-40B4-BE49-F238E27FC236}">
                        <a16:creationId xmlns:a16="http://schemas.microsoft.com/office/drawing/2014/main" id="{44F89D4A-DE65-45C4-025A-A1CF5648997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891623" y="5818326"/>
                    <a:ext cx="338678" cy="0"/>
                  </a:xfrm>
                  <a:prstGeom prst="line">
                    <a:avLst/>
                  </a:prstGeom>
                  <a:noFill/>
                  <a:ln w="6350" cap="flat" cmpd="sng" algn="ctr">
                    <a:solidFill>
                      <a:srgbClr val="4472C4"/>
                    </a:solidFill>
                    <a:prstDash val="solid"/>
                    <a:miter lim="800000"/>
                  </a:ln>
                  <a:effectLst/>
                </p:spPr>
              </p:cxnSp>
              <p:cxnSp>
                <p:nvCxnSpPr>
                  <p:cNvPr id="1298" name="直線接點 1297">
                    <a:extLst>
                      <a:ext uri="{FF2B5EF4-FFF2-40B4-BE49-F238E27FC236}">
                        <a16:creationId xmlns:a16="http://schemas.microsoft.com/office/drawing/2014/main" id="{FD6B3AA7-3825-44ED-96B3-3B752F5BB7C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230301" y="5656688"/>
                    <a:ext cx="0" cy="161638"/>
                  </a:xfrm>
                  <a:prstGeom prst="line">
                    <a:avLst/>
                  </a:prstGeom>
                  <a:noFill/>
                  <a:ln w="6350" cap="flat" cmpd="sng" algn="ctr">
                    <a:solidFill>
                      <a:srgbClr val="4472C4"/>
                    </a:solidFill>
                    <a:prstDash val="solid"/>
                    <a:miter lim="800000"/>
                  </a:ln>
                  <a:effectLst/>
                </p:spPr>
              </p:cxnSp>
            </p:grpSp>
            <p:sp>
              <p:nvSpPr>
                <p:cNvPr id="1278" name="文字方塊 1277">
                  <a:extLst>
                    <a:ext uri="{FF2B5EF4-FFF2-40B4-BE49-F238E27FC236}">
                      <a16:creationId xmlns:a16="http://schemas.microsoft.com/office/drawing/2014/main" id="{DAB62112-8F29-42B9-26EB-977FF9731A17}"/>
                    </a:ext>
                  </a:extLst>
                </p:cNvPr>
                <p:cNvSpPr txBox="1"/>
                <p:nvPr/>
              </p:nvSpPr>
              <p:spPr>
                <a:xfrm>
                  <a:off x="5630132" y="5454526"/>
                  <a:ext cx="338678" cy="26767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defTabSz="457200">
                    <a:defRPr/>
                  </a:pPr>
                  <a:r>
                    <a:rPr lang="en-US" altLang="zh-TW" sz="1050" kern="0" dirty="0">
                      <a:solidFill>
                        <a:prstClr val="black"/>
                      </a:solidFill>
                      <a:latin typeface="Calibri" panose="020F0502020204030204"/>
                      <a:ea typeface="新細明體" panose="02020500000000000000" pitchFamily="18" charset="-120"/>
                    </a:rPr>
                    <a:t>Y</a:t>
                  </a:r>
                  <a:r>
                    <a:rPr lang="en-US" altLang="zh-TW" sz="1050" kern="0" baseline="-25000" dirty="0">
                      <a:solidFill>
                        <a:prstClr val="black"/>
                      </a:solidFill>
                      <a:latin typeface="Calibri" panose="020F0502020204030204"/>
                      <a:ea typeface="新細明體" panose="02020500000000000000" pitchFamily="18" charset="-120"/>
                    </a:rPr>
                    <a:t>4</a:t>
                  </a:r>
                  <a:endParaRPr lang="zh-TW" altLang="en-US" sz="1050" kern="0" baseline="-25000" dirty="0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endParaRPr>
                </a:p>
              </p:txBody>
            </p:sp>
            <p:grpSp>
              <p:nvGrpSpPr>
                <p:cNvPr id="1279" name="群組 1278">
                  <a:extLst>
                    <a:ext uri="{FF2B5EF4-FFF2-40B4-BE49-F238E27FC236}">
                      <a16:creationId xmlns:a16="http://schemas.microsoft.com/office/drawing/2014/main" id="{5E357635-C97F-F145-8656-ADAFB6B08BA8}"/>
                    </a:ext>
                  </a:extLst>
                </p:cNvPr>
                <p:cNvGrpSpPr/>
                <p:nvPr/>
              </p:nvGrpSpPr>
              <p:grpSpPr>
                <a:xfrm>
                  <a:off x="5872194" y="5392299"/>
                  <a:ext cx="338678" cy="147749"/>
                  <a:chOff x="5891623" y="5656688"/>
                  <a:chExt cx="338678" cy="323276"/>
                </a:xfrm>
              </p:grpSpPr>
              <p:cxnSp>
                <p:nvCxnSpPr>
                  <p:cNvPr id="1293" name="直線接點 1292">
                    <a:extLst>
                      <a:ext uri="{FF2B5EF4-FFF2-40B4-BE49-F238E27FC236}">
                        <a16:creationId xmlns:a16="http://schemas.microsoft.com/office/drawing/2014/main" id="{EAB5F1C8-F97D-10CE-8E76-4CA0D98DA00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891623" y="5818326"/>
                    <a:ext cx="0" cy="161638"/>
                  </a:xfrm>
                  <a:prstGeom prst="line">
                    <a:avLst/>
                  </a:prstGeom>
                  <a:noFill/>
                  <a:ln w="6350" cap="flat" cmpd="sng" algn="ctr">
                    <a:solidFill>
                      <a:srgbClr val="4472C4"/>
                    </a:solidFill>
                    <a:prstDash val="solid"/>
                    <a:miter lim="800000"/>
                  </a:ln>
                  <a:effectLst/>
                </p:spPr>
              </p:cxnSp>
              <p:cxnSp>
                <p:nvCxnSpPr>
                  <p:cNvPr id="1294" name="直線接點 1293">
                    <a:extLst>
                      <a:ext uri="{FF2B5EF4-FFF2-40B4-BE49-F238E27FC236}">
                        <a16:creationId xmlns:a16="http://schemas.microsoft.com/office/drawing/2014/main" id="{27777BC8-5187-14A1-749A-FF6AA4CB30B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891623" y="5818326"/>
                    <a:ext cx="338678" cy="0"/>
                  </a:xfrm>
                  <a:prstGeom prst="line">
                    <a:avLst/>
                  </a:prstGeom>
                  <a:noFill/>
                  <a:ln w="6350" cap="flat" cmpd="sng" algn="ctr">
                    <a:solidFill>
                      <a:srgbClr val="4472C4"/>
                    </a:solidFill>
                    <a:prstDash val="solid"/>
                    <a:miter lim="800000"/>
                  </a:ln>
                  <a:effectLst/>
                </p:spPr>
              </p:cxnSp>
              <p:cxnSp>
                <p:nvCxnSpPr>
                  <p:cNvPr id="1295" name="直線接點 1294">
                    <a:extLst>
                      <a:ext uri="{FF2B5EF4-FFF2-40B4-BE49-F238E27FC236}">
                        <a16:creationId xmlns:a16="http://schemas.microsoft.com/office/drawing/2014/main" id="{2D478BA1-F86D-6A13-2726-6C83CB80215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230301" y="5656688"/>
                    <a:ext cx="0" cy="161638"/>
                  </a:xfrm>
                  <a:prstGeom prst="line">
                    <a:avLst/>
                  </a:prstGeom>
                  <a:noFill/>
                  <a:ln w="6350" cap="flat" cmpd="sng" algn="ctr">
                    <a:solidFill>
                      <a:srgbClr val="4472C4"/>
                    </a:solidFill>
                    <a:prstDash val="solid"/>
                    <a:miter lim="800000"/>
                  </a:ln>
                  <a:effectLst/>
                </p:spPr>
              </p:cxnSp>
            </p:grpSp>
            <p:sp>
              <p:nvSpPr>
                <p:cNvPr id="1280" name="文字方塊 1279">
                  <a:extLst>
                    <a:ext uri="{FF2B5EF4-FFF2-40B4-BE49-F238E27FC236}">
                      <a16:creationId xmlns:a16="http://schemas.microsoft.com/office/drawing/2014/main" id="{3B6D04CC-C0A0-6256-973C-A6DD4CEC5EC1}"/>
                    </a:ext>
                  </a:extLst>
                </p:cNvPr>
                <p:cNvSpPr txBox="1"/>
                <p:nvPr/>
              </p:nvSpPr>
              <p:spPr>
                <a:xfrm>
                  <a:off x="5626068" y="5310812"/>
                  <a:ext cx="338678" cy="26767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defTabSz="457200">
                    <a:defRPr/>
                  </a:pPr>
                  <a:r>
                    <a:rPr lang="en-US" altLang="zh-TW" sz="1050" kern="0" dirty="0">
                      <a:solidFill>
                        <a:prstClr val="black"/>
                      </a:solidFill>
                      <a:latin typeface="Calibri" panose="020F0502020204030204"/>
                      <a:ea typeface="新細明體" panose="02020500000000000000" pitchFamily="18" charset="-120"/>
                    </a:rPr>
                    <a:t>Y</a:t>
                  </a:r>
                  <a:r>
                    <a:rPr lang="en-US" altLang="zh-TW" sz="1050" kern="0" baseline="-25000" dirty="0">
                      <a:solidFill>
                        <a:prstClr val="black"/>
                      </a:solidFill>
                      <a:latin typeface="Calibri" panose="020F0502020204030204"/>
                      <a:ea typeface="新細明體" panose="02020500000000000000" pitchFamily="18" charset="-120"/>
                    </a:rPr>
                    <a:t>5</a:t>
                  </a:r>
                  <a:endParaRPr lang="zh-TW" altLang="en-US" sz="1050" kern="0" baseline="-25000" dirty="0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endParaRPr>
                </a:p>
              </p:txBody>
            </p:sp>
            <p:grpSp>
              <p:nvGrpSpPr>
                <p:cNvPr id="1281" name="群組 1280">
                  <a:extLst>
                    <a:ext uri="{FF2B5EF4-FFF2-40B4-BE49-F238E27FC236}">
                      <a16:creationId xmlns:a16="http://schemas.microsoft.com/office/drawing/2014/main" id="{50129283-C613-75D3-E416-E035930015C3}"/>
                    </a:ext>
                  </a:extLst>
                </p:cNvPr>
                <p:cNvGrpSpPr/>
                <p:nvPr/>
              </p:nvGrpSpPr>
              <p:grpSpPr>
                <a:xfrm rot="19031679">
                  <a:off x="5927187" y="5622913"/>
                  <a:ext cx="119036" cy="53558"/>
                  <a:chOff x="5891623" y="5656688"/>
                  <a:chExt cx="338678" cy="323276"/>
                </a:xfrm>
              </p:grpSpPr>
              <p:cxnSp>
                <p:nvCxnSpPr>
                  <p:cNvPr id="1290" name="直線接點 1289">
                    <a:extLst>
                      <a:ext uri="{FF2B5EF4-FFF2-40B4-BE49-F238E27FC236}">
                        <a16:creationId xmlns:a16="http://schemas.microsoft.com/office/drawing/2014/main" id="{BCC6669D-0F8F-4A28-C50C-CFE6BE815F1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891623" y="5818326"/>
                    <a:ext cx="0" cy="161638"/>
                  </a:xfrm>
                  <a:prstGeom prst="line">
                    <a:avLst/>
                  </a:prstGeom>
                  <a:noFill/>
                  <a:ln w="6350" cap="flat" cmpd="sng" algn="ctr">
                    <a:solidFill>
                      <a:srgbClr val="4472C4"/>
                    </a:solidFill>
                    <a:prstDash val="solid"/>
                    <a:miter lim="800000"/>
                  </a:ln>
                  <a:effectLst/>
                </p:spPr>
              </p:cxnSp>
              <p:cxnSp>
                <p:nvCxnSpPr>
                  <p:cNvPr id="1291" name="直線接點 1290">
                    <a:extLst>
                      <a:ext uri="{FF2B5EF4-FFF2-40B4-BE49-F238E27FC236}">
                        <a16:creationId xmlns:a16="http://schemas.microsoft.com/office/drawing/2014/main" id="{229108E1-94C1-041D-FDC7-B50DB41222F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891623" y="5818326"/>
                    <a:ext cx="338678" cy="0"/>
                  </a:xfrm>
                  <a:prstGeom prst="line">
                    <a:avLst/>
                  </a:prstGeom>
                  <a:noFill/>
                  <a:ln w="6350" cap="flat" cmpd="sng" algn="ctr">
                    <a:solidFill>
                      <a:srgbClr val="4472C4"/>
                    </a:solidFill>
                    <a:prstDash val="solid"/>
                    <a:miter lim="800000"/>
                  </a:ln>
                  <a:effectLst/>
                </p:spPr>
              </p:cxnSp>
              <p:cxnSp>
                <p:nvCxnSpPr>
                  <p:cNvPr id="1292" name="直線接點 1291">
                    <a:extLst>
                      <a:ext uri="{FF2B5EF4-FFF2-40B4-BE49-F238E27FC236}">
                        <a16:creationId xmlns:a16="http://schemas.microsoft.com/office/drawing/2014/main" id="{1DADB287-7602-905C-55CC-87371087C46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230301" y="5656688"/>
                    <a:ext cx="0" cy="161638"/>
                  </a:xfrm>
                  <a:prstGeom prst="line">
                    <a:avLst/>
                  </a:prstGeom>
                  <a:noFill/>
                  <a:ln w="6350" cap="flat" cmpd="sng" algn="ctr">
                    <a:solidFill>
                      <a:srgbClr val="4472C4"/>
                    </a:solidFill>
                    <a:prstDash val="solid"/>
                    <a:miter lim="800000"/>
                  </a:ln>
                  <a:effectLst/>
                </p:spPr>
              </p:cxnSp>
            </p:grpSp>
            <p:sp>
              <p:nvSpPr>
                <p:cNvPr id="1282" name="文字方塊 1281">
                  <a:extLst>
                    <a:ext uri="{FF2B5EF4-FFF2-40B4-BE49-F238E27FC236}">
                      <a16:creationId xmlns:a16="http://schemas.microsoft.com/office/drawing/2014/main" id="{D6DCE1FC-FAA2-CEAD-1A8D-873B77BE7BFC}"/>
                    </a:ext>
                  </a:extLst>
                </p:cNvPr>
                <p:cNvSpPr txBox="1"/>
                <p:nvPr/>
              </p:nvSpPr>
              <p:spPr>
                <a:xfrm>
                  <a:off x="5626069" y="5597450"/>
                  <a:ext cx="338678" cy="26767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defTabSz="457200">
                    <a:defRPr/>
                  </a:pPr>
                  <a:r>
                    <a:rPr lang="en-US" altLang="zh-TW" sz="1050" kern="0" dirty="0">
                      <a:solidFill>
                        <a:prstClr val="black"/>
                      </a:solidFill>
                      <a:latin typeface="Calibri" panose="020F0502020204030204"/>
                      <a:ea typeface="新細明體" panose="02020500000000000000" pitchFamily="18" charset="-120"/>
                    </a:rPr>
                    <a:t>Y</a:t>
                  </a:r>
                  <a:r>
                    <a:rPr lang="en-US" altLang="zh-TW" sz="1050" kern="0" baseline="-25000" dirty="0">
                      <a:solidFill>
                        <a:prstClr val="black"/>
                      </a:solidFill>
                      <a:latin typeface="Calibri" panose="020F0502020204030204"/>
                      <a:ea typeface="新細明體" panose="02020500000000000000" pitchFamily="18" charset="-120"/>
                    </a:rPr>
                    <a:t>2</a:t>
                  </a:r>
                  <a:endParaRPr lang="zh-TW" altLang="en-US" sz="1050" kern="0" baseline="-25000" dirty="0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endParaRPr>
                </a:p>
              </p:txBody>
            </p:sp>
            <p:grpSp>
              <p:nvGrpSpPr>
                <p:cNvPr id="1283" name="群組 1282">
                  <a:extLst>
                    <a:ext uri="{FF2B5EF4-FFF2-40B4-BE49-F238E27FC236}">
                      <a16:creationId xmlns:a16="http://schemas.microsoft.com/office/drawing/2014/main" id="{89CF7642-F230-D6B3-7291-3D1EDBA9B2F1}"/>
                    </a:ext>
                  </a:extLst>
                </p:cNvPr>
                <p:cNvGrpSpPr/>
                <p:nvPr/>
              </p:nvGrpSpPr>
              <p:grpSpPr>
                <a:xfrm>
                  <a:off x="5868909" y="5296489"/>
                  <a:ext cx="338678" cy="147749"/>
                  <a:chOff x="5891623" y="5656688"/>
                  <a:chExt cx="338678" cy="323276"/>
                </a:xfrm>
              </p:grpSpPr>
              <p:cxnSp>
                <p:nvCxnSpPr>
                  <p:cNvPr id="1287" name="直線接點 1286">
                    <a:extLst>
                      <a:ext uri="{FF2B5EF4-FFF2-40B4-BE49-F238E27FC236}">
                        <a16:creationId xmlns:a16="http://schemas.microsoft.com/office/drawing/2014/main" id="{7007A361-31A5-D486-F778-0492546E010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891623" y="5818326"/>
                    <a:ext cx="0" cy="161638"/>
                  </a:xfrm>
                  <a:prstGeom prst="line">
                    <a:avLst/>
                  </a:prstGeom>
                  <a:noFill/>
                  <a:ln w="6350" cap="flat" cmpd="sng" algn="ctr">
                    <a:solidFill>
                      <a:srgbClr val="4472C4"/>
                    </a:solidFill>
                    <a:prstDash val="solid"/>
                    <a:miter lim="800000"/>
                  </a:ln>
                  <a:effectLst/>
                </p:spPr>
              </p:cxnSp>
              <p:cxnSp>
                <p:nvCxnSpPr>
                  <p:cNvPr id="1288" name="直線接點 1287">
                    <a:extLst>
                      <a:ext uri="{FF2B5EF4-FFF2-40B4-BE49-F238E27FC236}">
                        <a16:creationId xmlns:a16="http://schemas.microsoft.com/office/drawing/2014/main" id="{4395660A-B714-76B7-60B7-6D30692ADF6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891623" y="5818326"/>
                    <a:ext cx="338678" cy="0"/>
                  </a:xfrm>
                  <a:prstGeom prst="line">
                    <a:avLst/>
                  </a:prstGeom>
                  <a:noFill/>
                  <a:ln w="6350" cap="flat" cmpd="sng" algn="ctr">
                    <a:solidFill>
                      <a:srgbClr val="4472C4"/>
                    </a:solidFill>
                    <a:prstDash val="solid"/>
                    <a:miter lim="800000"/>
                  </a:ln>
                  <a:effectLst/>
                </p:spPr>
              </p:cxnSp>
              <p:cxnSp>
                <p:nvCxnSpPr>
                  <p:cNvPr id="1289" name="直線接點 1288">
                    <a:extLst>
                      <a:ext uri="{FF2B5EF4-FFF2-40B4-BE49-F238E27FC236}">
                        <a16:creationId xmlns:a16="http://schemas.microsoft.com/office/drawing/2014/main" id="{662178B9-8D23-FEB9-DB13-86C24017E60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230301" y="5656688"/>
                    <a:ext cx="0" cy="161638"/>
                  </a:xfrm>
                  <a:prstGeom prst="line">
                    <a:avLst/>
                  </a:prstGeom>
                  <a:noFill/>
                  <a:ln w="6350" cap="flat" cmpd="sng" algn="ctr">
                    <a:solidFill>
                      <a:srgbClr val="4472C4"/>
                    </a:solidFill>
                    <a:prstDash val="solid"/>
                    <a:miter lim="800000"/>
                  </a:ln>
                  <a:effectLst/>
                </p:spPr>
              </p:cxnSp>
            </p:grpSp>
            <p:sp>
              <p:nvSpPr>
                <p:cNvPr id="1284" name="文字方塊 1283">
                  <a:extLst>
                    <a:ext uri="{FF2B5EF4-FFF2-40B4-BE49-F238E27FC236}">
                      <a16:creationId xmlns:a16="http://schemas.microsoft.com/office/drawing/2014/main" id="{8A9480E2-411B-828B-336C-7BBABB12C009}"/>
                    </a:ext>
                  </a:extLst>
                </p:cNvPr>
                <p:cNvSpPr txBox="1"/>
                <p:nvPr/>
              </p:nvSpPr>
              <p:spPr>
                <a:xfrm>
                  <a:off x="5622003" y="5179790"/>
                  <a:ext cx="338678" cy="26767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defTabSz="457200">
                    <a:defRPr/>
                  </a:pPr>
                  <a:r>
                    <a:rPr lang="en-US" altLang="zh-TW" sz="1050" kern="0" dirty="0">
                      <a:solidFill>
                        <a:prstClr val="black"/>
                      </a:solidFill>
                      <a:latin typeface="Calibri" panose="020F0502020204030204"/>
                      <a:ea typeface="新細明體" panose="02020500000000000000" pitchFamily="18" charset="-120"/>
                    </a:rPr>
                    <a:t>Y</a:t>
                  </a:r>
                  <a:r>
                    <a:rPr lang="en-US" altLang="zh-TW" sz="1050" kern="0" baseline="-25000" dirty="0">
                      <a:solidFill>
                        <a:prstClr val="black"/>
                      </a:solidFill>
                      <a:latin typeface="Calibri" panose="020F0502020204030204"/>
                      <a:ea typeface="新細明體" panose="02020500000000000000" pitchFamily="18" charset="-120"/>
                    </a:rPr>
                    <a:t>6</a:t>
                  </a:r>
                  <a:endParaRPr lang="zh-TW" altLang="en-US" sz="1050" kern="0" baseline="-25000" dirty="0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285" name="文字方塊 1284">
                  <a:extLst>
                    <a:ext uri="{FF2B5EF4-FFF2-40B4-BE49-F238E27FC236}">
                      <a16:creationId xmlns:a16="http://schemas.microsoft.com/office/drawing/2014/main" id="{0C4D359A-0E35-FEB1-CE35-02979EB8B27F}"/>
                    </a:ext>
                  </a:extLst>
                </p:cNvPr>
                <p:cNvSpPr txBox="1"/>
                <p:nvPr/>
              </p:nvSpPr>
              <p:spPr>
                <a:xfrm>
                  <a:off x="6132637" y="5279551"/>
                  <a:ext cx="338678" cy="26767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defTabSz="457200">
                    <a:defRPr/>
                  </a:pPr>
                  <a:r>
                    <a:rPr lang="en-US" altLang="zh-TW" sz="1050" kern="0" dirty="0">
                      <a:solidFill>
                        <a:prstClr val="black"/>
                      </a:solidFill>
                      <a:latin typeface="Calibri" panose="020F0502020204030204"/>
                      <a:ea typeface="新細明體" panose="02020500000000000000" pitchFamily="18" charset="-120"/>
                    </a:rPr>
                    <a:t>B</a:t>
                  </a:r>
                  <a:r>
                    <a:rPr lang="en-US" altLang="zh-TW" sz="1050" kern="0" baseline="-25000" dirty="0">
                      <a:solidFill>
                        <a:prstClr val="black"/>
                      </a:solidFill>
                      <a:latin typeface="Calibri" panose="020F0502020204030204"/>
                      <a:ea typeface="新細明體" panose="02020500000000000000" pitchFamily="18" charset="-120"/>
                    </a:rPr>
                    <a:t>2</a:t>
                  </a:r>
                  <a:endParaRPr lang="zh-TW" altLang="en-US" sz="1050" kern="0" baseline="-25000" dirty="0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286" name="文字方塊 1285">
                  <a:extLst>
                    <a:ext uri="{FF2B5EF4-FFF2-40B4-BE49-F238E27FC236}">
                      <a16:creationId xmlns:a16="http://schemas.microsoft.com/office/drawing/2014/main" id="{802E258B-13F4-E082-6D65-EC4CEA5EC103}"/>
                    </a:ext>
                  </a:extLst>
                </p:cNvPr>
                <p:cNvSpPr txBox="1"/>
                <p:nvPr/>
              </p:nvSpPr>
              <p:spPr>
                <a:xfrm>
                  <a:off x="6162022" y="5531771"/>
                  <a:ext cx="421784" cy="265670"/>
                </a:xfrm>
                <a:prstGeom prst="rect">
                  <a:avLst/>
                </a:prstGeom>
                <a:noFill/>
              </p:spPr>
              <p:txBody>
                <a:bodyPr vert="eaVert" wrap="square" rtlCol="0">
                  <a:spAutoFit/>
                </a:bodyPr>
                <a:lstStyle/>
                <a:p>
                  <a:pPr defTabSz="457200">
                    <a:defRPr/>
                  </a:pPr>
                  <a:r>
                    <a:rPr lang="en-US" altLang="zh-TW" sz="1400" kern="0" dirty="0">
                      <a:solidFill>
                        <a:prstClr val="black"/>
                      </a:solidFill>
                      <a:latin typeface="Calibri" panose="020F0502020204030204"/>
                      <a:ea typeface="新細明體" panose="02020500000000000000" pitchFamily="18" charset="-120"/>
                    </a:rPr>
                    <a:t>…</a:t>
                  </a:r>
                  <a:endParaRPr lang="zh-TW" altLang="en-US" sz="1400" kern="0" dirty="0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endParaRPr>
                </a:p>
              </p:txBody>
            </p:sp>
          </p:grpSp>
        </p:grpSp>
        <p:grpSp>
          <p:nvGrpSpPr>
            <p:cNvPr id="1246" name="群組 1245">
              <a:extLst>
                <a:ext uri="{FF2B5EF4-FFF2-40B4-BE49-F238E27FC236}">
                  <a16:creationId xmlns:a16="http://schemas.microsoft.com/office/drawing/2014/main" id="{F73F1170-24FC-EACC-1189-D0F39227F775}"/>
                </a:ext>
              </a:extLst>
            </p:cNvPr>
            <p:cNvGrpSpPr/>
            <p:nvPr/>
          </p:nvGrpSpPr>
          <p:grpSpPr>
            <a:xfrm>
              <a:off x="496971" y="2793269"/>
              <a:ext cx="3141192" cy="1277119"/>
              <a:chOff x="5315699" y="3674444"/>
              <a:chExt cx="3141192" cy="1277119"/>
            </a:xfrm>
          </p:grpSpPr>
          <p:grpSp>
            <p:nvGrpSpPr>
              <p:cNvPr id="1257" name="群組 1256">
                <a:extLst>
                  <a:ext uri="{FF2B5EF4-FFF2-40B4-BE49-F238E27FC236}">
                    <a16:creationId xmlns:a16="http://schemas.microsoft.com/office/drawing/2014/main" id="{33B12DBF-DAB3-FBDF-8DE9-06FF8E0240C6}"/>
                  </a:ext>
                </a:extLst>
              </p:cNvPr>
              <p:cNvGrpSpPr/>
              <p:nvPr/>
            </p:nvGrpSpPr>
            <p:grpSpPr>
              <a:xfrm>
                <a:off x="5315699" y="3880415"/>
                <a:ext cx="2220654" cy="1071148"/>
                <a:chOff x="5490268" y="4036944"/>
                <a:chExt cx="1412198" cy="799150"/>
              </a:xfrm>
            </p:grpSpPr>
            <p:cxnSp>
              <p:nvCxnSpPr>
                <p:cNvPr id="1265" name="直線接點 1264">
                  <a:extLst>
                    <a:ext uri="{FF2B5EF4-FFF2-40B4-BE49-F238E27FC236}">
                      <a16:creationId xmlns:a16="http://schemas.microsoft.com/office/drawing/2014/main" id="{E7EF535B-3FBD-7915-1B37-DE32422DDA1E}"/>
                    </a:ext>
                  </a:extLst>
                </p:cNvPr>
                <p:cNvCxnSpPr/>
                <p:nvPr/>
              </p:nvCxnSpPr>
              <p:spPr>
                <a:xfrm>
                  <a:off x="5490268" y="4036944"/>
                  <a:ext cx="0" cy="79915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1266" name="直線接點 1265">
                  <a:extLst>
                    <a:ext uri="{FF2B5EF4-FFF2-40B4-BE49-F238E27FC236}">
                      <a16:creationId xmlns:a16="http://schemas.microsoft.com/office/drawing/2014/main" id="{A3C4F98F-7A60-3D7A-C3F7-F390D270A9B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490268" y="4836094"/>
                  <a:ext cx="1412198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</p:cxnSp>
          </p:grpSp>
          <p:grpSp>
            <p:nvGrpSpPr>
              <p:cNvPr id="1258" name="群組 1257">
                <a:extLst>
                  <a:ext uri="{FF2B5EF4-FFF2-40B4-BE49-F238E27FC236}">
                    <a16:creationId xmlns:a16="http://schemas.microsoft.com/office/drawing/2014/main" id="{7F230DDC-CD88-C890-7C6D-462B8EBA12E2}"/>
                  </a:ext>
                </a:extLst>
              </p:cNvPr>
              <p:cNvGrpSpPr/>
              <p:nvPr/>
            </p:nvGrpSpPr>
            <p:grpSpPr>
              <a:xfrm>
                <a:off x="5759647" y="4010025"/>
                <a:ext cx="1627680" cy="941538"/>
                <a:chOff x="5759647" y="4010025"/>
                <a:chExt cx="1627680" cy="941538"/>
              </a:xfrm>
              <a:solidFill>
                <a:srgbClr val="4472C4"/>
              </a:solidFill>
            </p:grpSpPr>
            <p:sp>
              <p:nvSpPr>
                <p:cNvPr id="1262" name="等腰三角形 1261">
                  <a:extLst>
                    <a:ext uri="{FF2B5EF4-FFF2-40B4-BE49-F238E27FC236}">
                      <a16:creationId xmlns:a16="http://schemas.microsoft.com/office/drawing/2014/main" id="{3EFD4DF3-6B8F-3EF4-8954-94201876ADAC}"/>
                    </a:ext>
                  </a:extLst>
                </p:cNvPr>
                <p:cNvSpPr/>
                <p:nvPr/>
              </p:nvSpPr>
              <p:spPr>
                <a:xfrm>
                  <a:off x="7335579" y="4010025"/>
                  <a:ext cx="51748" cy="941538"/>
                </a:xfrm>
                <a:prstGeom prst="triangle">
                  <a:avLst>
                    <a:gd name="adj" fmla="val 57271"/>
                  </a:avLst>
                </a:prstGeom>
                <a:grpFill/>
                <a:ln w="12700" cap="flat" cmpd="sng" algn="ctr">
                  <a:solidFill>
                    <a:srgbClr val="4472C4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457200">
                    <a:defRPr/>
                  </a:pPr>
                  <a:endParaRPr lang="zh-TW" altLang="en-US" sz="1400" kern="0">
                    <a:solidFill>
                      <a:prstClr val="white"/>
                    </a:solidFill>
                    <a:latin typeface="Calibri" panose="020F0502020204030204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263" name="等腰三角形 1262">
                  <a:extLst>
                    <a:ext uri="{FF2B5EF4-FFF2-40B4-BE49-F238E27FC236}">
                      <a16:creationId xmlns:a16="http://schemas.microsoft.com/office/drawing/2014/main" id="{8D14A837-2042-1964-3156-D0A08D838ED7}"/>
                    </a:ext>
                  </a:extLst>
                </p:cNvPr>
                <p:cNvSpPr/>
                <p:nvPr/>
              </p:nvSpPr>
              <p:spPr>
                <a:xfrm>
                  <a:off x="6506174" y="4109992"/>
                  <a:ext cx="55187" cy="827777"/>
                </a:xfrm>
                <a:prstGeom prst="triangle">
                  <a:avLst>
                    <a:gd name="adj" fmla="val 50926"/>
                  </a:avLst>
                </a:prstGeom>
                <a:grpFill/>
                <a:ln w="12700" cap="flat" cmpd="sng" algn="ctr">
                  <a:solidFill>
                    <a:srgbClr val="4472C4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457200">
                    <a:defRPr/>
                  </a:pPr>
                  <a:endParaRPr lang="zh-TW" altLang="en-US" sz="1400" kern="0">
                    <a:solidFill>
                      <a:prstClr val="white"/>
                    </a:solidFill>
                    <a:latin typeface="Calibri" panose="020F0502020204030204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264" name="等腰三角形 1263">
                  <a:extLst>
                    <a:ext uri="{FF2B5EF4-FFF2-40B4-BE49-F238E27FC236}">
                      <a16:creationId xmlns:a16="http://schemas.microsoft.com/office/drawing/2014/main" id="{44104842-922A-608A-ADD3-C7D209530D16}"/>
                    </a:ext>
                  </a:extLst>
                </p:cNvPr>
                <p:cNvSpPr/>
                <p:nvPr/>
              </p:nvSpPr>
              <p:spPr>
                <a:xfrm>
                  <a:off x="5759647" y="4624300"/>
                  <a:ext cx="45719" cy="320366"/>
                </a:xfrm>
                <a:prstGeom prst="triangle">
                  <a:avLst>
                    <a:gd name="adj" fmla="val 50926"/>
                  </a:avLst>
                </a:prstGeom>
                <a:grpFill/>
                <a:ln w="12700" cap="flat" cmpd="sng" algn="ctr">
                  <a:solidFill>
                    <a:srgbClr val="4472C4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457200">
                    <a:defRPr/>
                  </a:pPr>
                  <a:endParaRPr lang="zh-TW" altLang="en-US" sz="1400" kern="0">
                    <a:solidFill>
                      <a:prstClr val="white"/>
                    </a:solidFill>
                    <a:latin typeface="Calibri" panose="020F0502020204030204"/>
                    <a:ea typeface="新細明體" panose="02020500000000000000" pitchFamily="18" charset="-120"/>
                  </a:endParaRPr>
                </a:p>
              </p:txBody>
            </p:sp>
          </p:grpSp>
          <p:sp>
            <p:nvSpPr>
              <p:cNvPr id="1259" name="文字方塊 1258">
                <a:extLst>
                  <a:ext uri="{FF2B5EF4-FFF2-40B4-BE49-F238E27FC236}">
                    <a16:creationId xmlns:a16="http://schemas.microsoft.com/office/drawing/2014/main" id="{142B41AA-A7D4-23BD-FDB4-C27E1CE05594}"/>
                  </a:ext>
                </a:extLst>
              </p:cNvPr>
              <p:cNvSpPr txBox="1"/>
              <p:nvPr/>
            </p:nvSpPr>
            <p:spPr>
              <a:xfrm>
                <a:off x="7006069" y="3674444"/>
                <a:ext cx="1450822" cy="2676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457200">
                  <a:defRPr/>
                </a:pPr>
                <a:r>
                  <a:rPr lang="en-US" altLang="zh-TW" sz="1050" kern="0" dirty="0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[M+2H]</a:t>
                </a:r>
                <a:r>
                  <a:rPr lang="en-US" altLang="zh-TW" sz="1050" kern="0" baseline="30000" dirty="0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2+</a:t>
                </a:r>
                <a:endParaRPr lang="zh-TW" altLang="en-US" sz="1050" kern="0" baseline="300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  <p:sp>
            <p:nvSpPr>
              <p:cNvPr id="1260" name="文字方塊 1259">
                <a:extLst>
                  <a:ext uri="{FF2B5EF4-FFF2-40B4-BE49-F238E27FC236}">
                    <a16:creationId xmlns:a16="http://schemas.microsoft.com/office/drawing/2014/main" id="{FDFDD2A6-38BA-78F8-83BA-C7BB3591E67F}"/>
                  </a:ext>
                </a:extLst>
              </p:cNvPr>
              <p:cNvSpPr txBox="1"/>
              <p:nvPr/>
            </p:nvSpPr>
            <p:spPr>
              <a:xfrm>
                <a:off x="6093009" y="3845587"/>
                <a:ext cx="1424945" cy="2676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457200">
                  <a:defRPr/>
                </a:pPr>
                <a:r>
                  <a:rPr lang="en-US" altLang="zh-TW" sz="1050" kern="0" dirty="0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[M+3H]</a:t>
                </a:r>
                <a:r>
                  <a:rPr lang="en-US" altLang="zh-TW" sz="1050" kern="0" baseline="30000" dirty="0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3+</a:t>
                </a:r>
                <a:endParaRPr lang="zh-TW" altLang="en-US" sz="1050" kern="0" baseline="300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  <p:sp>
            <p:nvSpPr>
              <p:cNvPr id="1261" name="文字方塊 1260">
                <a:extLst>
                  <a:ext uri="{FF2B5EF4-FFF2-40B4-BE49-F238E27FC236}">
                    <a16:creationId xmlns:a16="http://schemas.microsoft.com/office/drawing/2014/main" id="{48978519-5DDC-FC12-9BDC-D6EDCDD54F9C}"/>
                  </a:ext>
                </a:extLst>
              </p:cNvPr>
              <p:cNvSpPr txBox="1"/>
              <p:nvPr/>
            </p:nvSpPr>
            <p:spPr>
              <a:xfrm>
                <a:off x="5411891" y="4363933"/>
                <a:ext cx="1424945" cy="2676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457200">
                  <a:defRPr/>
                </a:pPr>
                <a:r>
                  <a:rPr lang="en-US" altLang="zh-TW" sz="1050" kern="0" dirty="0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[M+4H]</a:t>
                </a:r>
                <a:r>
                  <a:rPr lang="en-US" altLang="zh-TW" sz="1050" kern="0" baseline="30000" dirty="0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4+</a:t>
                </a:r>
                <a:endParaRPr lang="zh-TW" altLang="en-US" sz="1050" kern="0" baseline="300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p:grpSp>
        <p:sp>
          <p:nvSpPr>
            <p:cNvPr id="1247" name="文字方塊 1246">
              <a:extLst>
                <a:ext uri="{FF2B5EF4-FFF2-40B4-BE49-F238E27FC236}">
                  <a16:creationId xmlns:a16="http://schemas.microsoft.com/office/drawing/2014/main" id="{418D1A1B-F750-6C9E-BB57-7DCB217F4050}"/>
                </a:ext>
              </a:extLst>
            </p:cNvPr>
            <p:cNvSpPr txBox="1"/>
            <p:nvPr/>
          </p:nvSpPr>
          <p:spPr>
            <a:xfrm>
              <a:off x="2959368" y="2624139"/>
              <a:ext cx="2419048" cy="3244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200">
                <a:defRPr/>
              </a:pPr>
              <a:r>
                <a:rPr lang="en-US" altLang="zh-TW" sz="14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rPr>
                <a:t>MS2 fragmentation</a:t>
              </a:r>
              <a:endParaRPr lang="zh-TW" altLang="en-US" sz="1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endParaRPr>
            </a:p>
          </p:txBody>
        </p:sp>
        <p:sp>
          <p:nvSpPr>
            <p:cNvPr id="1248" name="文字方塊 1247">
              <a:extLst>
                <a:ext uri="{FF2B5EF4-FFF2-40B4-BE49-F238E27FC236}">
                  <a16:creationId xmlns:a16="http://schemas.microsoft.com/office/drawing/2014/main" id="{C3597E58-55BF-4846-0EFE-0C3BF4ABD22B}"/>
                </a:ext>
              </a:extLst>
            </p:cNvPr>
            <p:cNvSpPr txBox="1"/>
            <p:nvPr/>
          </p:nvSpPr>
          <p:spPr>
            <a:xfrm>
              <a:off x="4500630" y="4094259"/>
              <a:ext cx="3278232" cy="4542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200">
                <a:defRPr/>
              </a:pPr>
              <a:r>
                <a:rPr lang="en-US" altLang="zh-TW" sz="11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rPr>
                <a:t>Glycans: b/y ions</a:t>
              </a:r>
            </a:p>
            <a:p>
              <a:pPr defTabSz="457200">
                <a:defRPr/>
              </a:pPr>
              <a:r>
                <a:rPr lang="en-US" altLang="zh-TW" sz="11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rPr>
                <a:t>Glycopeptide: c/z ions</a:t>
              </a:r>
            </a:p>
          </p:txBody>
        </p:sp>
      </p:grpSp>
      <p:grpSp>
        <p:nvGrpSpPr>
          <p:cNvPr id="1406" name="群組 1405">
            <a:extLst>
              <a:ext uri="{FF2B5EF4-FFF2-40B4-BE49-F238E27FC236}">
                <a16:creationId xmlns:a16="http://schemas.microsoft.com/office/drawing/2014/main" id="{934F1FAC-6983-DC27-E643-F452A8275B2B}"/>
              </a:ext>
            </a:extLst>
          </p:cNvPr>
          <p:cNvGrpSpPr/>
          <p:nvPr/>
        </p:nvGrpSpPr>
        <p:grpSpPr>
          <a:xfrm>
            <a:off x="8820329" y="5512097"/>
            <a:ext cx="2419048" cy="904808"/>
            <a:chOff x="6819121" y="4067561"/>
            <a:chExt cx="2419048" cy="904808"/>
          </a:xfrm>
        </p:grpSpPr>
        <p:grpSp>
          <p:nvGrpSpPr>
            <p:cNvPr id="1391" name="群組 1390">
              <a:extLst>
                <a:ext uri="{FF2B5EF4-FFF2-40B4-BE49-F238E27FC236}">
                  <a16:creationId xmlns:a16="http://schemas.microsoft.com/office/drawing/2014/main" id="{66C6F7BD-0A1F-A3CA-2B29-1C5EE14C4B7B}"/>
                </a:ext>
              </a:extLst>
            </p:cNvPr>
            <p:cNvGrpSpPr/>
            <p:nvPr/>
          </p:nvGrpSpPr>
          <p:grpSpPr>
            <a:xfrm>
              <a:off x="7753647" y="4364908"/>
              <a:ext cx="216345" cy="591302"/>
              <a:chOff x="793366" y="2327689"/>
              <a:chExt cx="273434" cy="747334"/>
            </a:xfrm>
          </p:grpSpPr>
          <p:sp>
            <p:nvSpPr>
              <p:cNvPr id="1379" name="AutoShape 167">
                <a:extLst>
                  <a:ext uri="{FF2B5EF4-FFF2-40B4-BE49-F238E27FC236}">
                    <a16:creationId xmlns:a16="http://schemas.microsoft.com/office/drawing/2014/main" id="{412677E1-8DA4-5AF0-0B83-9EDB264E0F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3366" y="2327689"/>
                <a:ext cx="228600" cy="230188"/>
              </a:xfrm>
              <a:prstGeom prst="diamond">
                <a:avLst/>
              </a:prstGeom>
              <a:solidFill>
                <a:srgbClr val="AB4CAA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None/>
                  <a:defRPr/>
                </a:pPr>
                <a:endParaRPr lang="en-US" altLang="en-US" sz="1200" dirty="0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1380" name="Group 164">
                <a:extLst>
                  <a:ext uri="{FF2B5EF4-FFF2-40B4-BE49-F238E27FC236}">
                    <a16:creationId xmlns:a16="http://schemas.microsoft.com/office/drawing/2014/main" id="{37CECD54-DA3F-0215-6F65-5A12B93E5A68}"/>
                  </a:ext>
                </a:extLst>
              </p:cNvPr>
              <p:cNvGrpSpPr/>
              <p:nvPr/>
            </p:nvGrpSpPr>
            <p:grpSpPr>
              <a:xfrm>
                <a:off x="849368" y="2600773"/>
                <a:ext cx="217432" cy="474250"/>
                <a:chOff x="4365585" y="4820882"/>
                <a:chExt cx="217432" cy="474250"/>
              </a:xfrm>
            </p:grpSpPr>
            <p:grpSp>
              <p:nvGrpSpPr>
                <p:cNvPr id="1381" name="Group 165">
                  <a:extLst>
                    <a:ext uri="{FF2B5EF4-FFF2-40B4-BE49-F238E27FC236}">
                      <a16:creationId xmlns:a16="http://schemas.microsoft.com/office/drawing/2014/main" id="{96C21B88-C400-F6C9-792E-E6A5F9DD0A31}"/>
                    </a:ext>
                  </a:extLst>
                </p:cNvPr>
                <p:cNvGrpSpPr/>
                <p:nvPr/>
              </p:nvGrpSpPr>
              <p:grpSpPr>
                <a:xfrm>
                  <a:off x="4365585" y="4820882"/>
                  <a:ext cx="217432" cy="374297"/>
                  <a:chOff x="2539578" y="5129354"/>
                  <a:chExt cx="217432" cy="374297"/>
                </a:xfrm>
              </p:grpSpPr>
              <p:sp>
                <p:nvSpPr>
                  <p:cNvPr id="1389" name="Line 162">
                    <a:extLst>
                      <a:ext uri="{FF2B5EF4-FFF2-40B4-BE49-F238E27FC236}">
                        <a16:creationId xmlns:a16="http://schemas.microsoft.com/office/drawing/2014/main" id="{890A4D67-4E65-BC2F-FA9C-C26B39ADCED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2516654" y="5372806"/>
                    <a:ext cx="261691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 dirty="0">
                      <a:solidFill>
                        <a:prstClr val="black"/>
                      </a:solidFill>
                      <a:latin typeface="Neue Haas Grotesk Text Pro"/>
                    </a:endParaRPr>
                  </a:p>
                </p:txBody>
              </p:sp>
              <p:sp>
                <p:nvSpPr>
                  <p:cNvPr id="1390" name="Oval 164">
                    <a:extLst>
                      <a:ext uri="{FF2B5EF4-FFF2-40B4-BE49-F238E27FC236}">
                        <a16:creationId xmlns:a16="http://schemas.microsoft.com/office/drawing/2014/main" id="{FE057628-6BBB-5C72-F568-16BEC3C77F6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rot="5400000">
                    <a:off x="2539652" y="5129280"/>
                    <a:ext cx="217283" cy="217432"/>
                  </a:xfrm>
                  <a:prstGeom prst="ellipse">
                    <a:avLst/>
                  </a:prstGeom>
                  <a:solidFill>
                    <a:srgbClr val="FFD400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har char="•"/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>
                      <a:spcBef>
                        <a:spcPct val="0"/>
                      </a:spcBef>
                      <a:buNone/>
                      <a:defRPr/>
                    </a:pPr>
                    <a:endParaRPr lang="en-US" altLang="en-US" sz="1200" dirty="0">
                      <a:solidFill>
                        <a:prstClr val="black"/>
                      </a:solidFill>
                    </a:endParaRPr>
                  </a:p>
                </p:txBody>
              </p:sp>
            </p:grpSp>
            <p:sp>
              <p:nvSpPr>
                <p:cNvPr id="1385" name="Rectangle 171">
                  <a:extLst>
                    <a:ext uri="{FF2B5EF4-FFF2-40B4-BE49-F238E27FC236}">
                      <a16:creationId xmlns:a16="http://schemas.microsoft.com/office/drawing/2014/main" id="{2B214AEC-53D2-C339-FEDB-22074461909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5400000">
                  <a:off x="4376809" y="5099941"/>
                  <a:ext cx="195254" cy="195127"/>
                </a:xfrm>
                <a:prstGeom prst="rect">
                  <a:avLst/>
                </a:prstGeom>
                <a:solidFill>
                  <a:srgbClr val="0073BC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None/>
                    <a:defRPr/>
                  </a:pPr>
                  <a:endParaRPr lang="en-US" altLang="en-US" sz="1200" dirty="0">
                    <a:solidFill>
                      <a:prstClr val="black"/>
                    </a:solidFill>
                  </a:endParaRPr>
                </a:p>
              </p:txBody>
            </p:sp>
          </p:grpSp>
        </p:grpSp>
        <p:grpSp>
          <p:nvGrpSpPr>
            <p:cNvPr id="1394" name="Group 164">
              <a:extLst>
                <a:ext uri="{FF2B5EF4-FFF2-40B4-BE49-F238E27FC236}">
                  <a16:creationId xmlns:a16="http://schemas.microsoft.com/office/drawing/2014/main" id="{62345991-A5BA-6700-9AC9-A692DF9CED9D}"/>
                </a:ext>
              </a:extLst>
            </p:cNvPr>
            <p:cNvGrpSpPr/>
            <p:nvPr/>
          </p:nvGrpSpPr>
          <p:grpSpPr>
            <a:xfrm>
              <a:off x="8083575" y="4597135"/>
              <a:ext cx="172035" cy="375234"/>
              <a:chOff x="4365585" y="4820882"/>
              <a:chExt cx="217432" cy="474250"/>
            </a:xfrm>
          </p:grpSpPr>
          <p:grpSp>
            <p:nvGrpSpPr>
              <p:cNvPr id="1395" name="Group 165">
                <a:extLst>
                  <a:ext uri="{FF2B5EF4-FFF2-40B4-BE49-F238E27FC236}">
                    <a16:creationId xmlns:a16="http://schemas.microsoft.com/office/drawing/2014/main" id="{F2DEA92A-585F-5E07-43BA-1824270ECB6B}"/>
                  </a:ext>
                </a:extLst>
              </p:cNvPr>
              <p:cNvGrpSpPr/>
              <p:nvPr/>
            </p:nvGrpSpPr>
            <p:grpSpPr>
              <a:xfrm>
                <a:off x="4365585" y="4820882"/>
                <a:ext cx="217432" cy="374297"/>
                <a:chOff x="2539578" y="5129354"/>
                <a:chExt cx="217432" cy="374297"/>
              </a:xfrm>
            </p:grpSpPr>
            <p:sp>
              <p:nvSpPr>
                <p:cNvPr id="1397" name="Line 162">
                  <a:extLst>
                    <a:ext uri="{FF2B5EF4-FFF2-40B4-BE49-F238E27FC236}">
                      <a16:creationId xmlns:a16="http://schemas.microsoft.com/office/drawing/2014/main" id="{108E29D0-0E59-A8F6-74A2-D7AAC8CDD3D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5400000">
                  <a:off x="2516654" y="5372806"/>
                  <a:ext cx="261691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solidFill>
                      <a:prstClr val="black"/>
                    </a:solidFill>
                    <a:latin typeface="Neue Haas Grotesk Text Pro"/>
                  </a:endParaRPr>
                </a:p>
              </p:txBody>
            </p:sp>
            <p:sp>
              <p:nvSpPr>
                <p:cNvPr id="1398" name="Oval 164">
                  <a:extLst>
                    <a:ext uri="{FF2B5EF4-FFF2-40B4-BE49-F238E27FC236}">
                      <a16:creationId xmlns:a16="http://schemas.microsoft.com/office/drawing/2014/main" id="{A8FEA334-22E4-D6B5-AE39-5868E211454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5400000">
                  <a:off x="2539652" y="5129280"/>
                  <a:ext cx="217283" cy="217432"/>
                </a:xfrm>
                <a:prstGeom prst="ellipse">
                  <a:avLst/>
                </a:prstGeom>
                <a:solidFill>
                  <a:srgbClr val="FFD4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None/>
                    <a:defRPr/>
                  </a:pPr>
                  <a:endParaRPr lang="en-US" altLang="en-US" sz="1200" dirty="0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1396" name="Rectangle 171">
                <a:extLst>
                  <a:ext uri="{FF2B5EF4-FFF2-40B4-BE49-F238E27FC236}">
                    <a16:creationId xmlns:a16="http://schemas.microsoft.com/office/drawing/2014/main" id="{3EA79546-0022-6DD5-2405-D3CA48210D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376809" y="5099941"/>
                <a:ext cx="195254" cy="195127"/>
              </a:xfrm>
              <a:prstGeom prst="rect">
                <a:avLst/>
              </a:prstGeom>
              <a:solidFill>
                <a:srgbClr val="0073B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None/>
                  <a:defRPr/>
                </a:pPr>
                <a:endParaRPr lang="en-US" altLang="en-US" sz="1200" dirty="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399" name="Group 164">
              <a:extLst>
                <a:ext uri="{FF2B5EF4-FFF2-40B4-BE49-F238E27FC236}">
                  <a16:creationId xmlns:a16="http://schemas.microsoft.com/office/drawing/2014/main" id="{17775E62-3571-9AF1-B80A-BABABF0E5EC5}"/>
                </a:ext>
              </a:extLst>
            </p:cNvPr>
            <p:cNvGrpSpPr/>
            <p:nvPr/>
          </p:nvGrpSpPr>
          <p:grpSpPr>
            <a:xfrm>
              <a:off x="8397631" y="4563078"/>
              <a:ext cx="154387" cy="384832"/>
              <a:chOff x="4376872" y="4808751"/>
              <a:chExt cx="195127" cy="486381"/>
            </a:xfrm>
          </p:grpSpPr>
          <p:sp>
            <p:nvSpPr>
              <p:cNvPr id="1402" name="Line 162">
                <a:extLst>
                  <a:ext uri="{FF2B5EF4-FFF2-40B4-BE49-F238E27FC236}">
                    <a16:creationId xmlns:a16="http://schemas.microsoft.com/office/drawing/2014/main" id="{389C44E5-A2B7-6E58-9768-2D766992331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5400000">
                <a:off x="4342661" y="5064334"/>
                <a:ext cx="261691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prstClr val="black"/>
                  </a:solidFill>
                  <a:latin typeface="Neue Haas Grotesk Text Pro"/>
                </a:endParaRPr>
              </a:p>
            </p:txBody>
          </p:sp>
          <p:sp>
            <p:nvSpPr>
              <p:cNvPr id="1401" name="Rectangle 171">
                <a:extLst>
                  <a:ext uri="{FF2B5EF4-FFF2-40B4-BE49-F238E27FC236}">
                    <a16:creationId xmlns:a16="http://schemas.microsoft.com/office/drawing/2014/main" id="{3EF5388B-1F31-025E-D8BD-4F16AC430A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376809" y="5099941"/>
                <a:ext cx="195254" cy="195127"/>
              </a:xfrm>
              <a:prstGeom prst="rect">
                <a:avLst/>
              </a:prstGeom>
              <a:solidFill>
                <a:srgbClr val="0073B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None/>
                  <a:defRPr/>
                </a:pPr>
                <a:endParaRPr lang="en-US" altLang="en-US" sz="120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1404" name="Rectangle 171">
                <a:extLst>
                  <a:ext uri="{FF2B5EF4-FFF2-40B4-BE49-F238E27FC236}">
                    <a16:creationId xmlns:a16="http://schemas.microsoft.com/office/drawing/2014/main" id="{B3FB593A-A72B-7840-035A-0DB6FD393C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376809" y="4808814"/>
                <a:ext cx="195254" cy="195127"/>
              </a:xfrm>
              <a:prstGeom prst="rect">
                <a:avLst/>
              </a:prstGeom>
              <a:solidFill>
                <a:srgbClr val="FFD4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None/>
                  <a:defRPr/>
                </a:pPr>
                <a:endParaRPr lang="en-US" altLang="en-US" sz="1200" dirty="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405" name="文字方塊 1404">
              <a:extLst>
                <a:ext uri="{FF2B5EF4-FFF2-40B4-BE49-F238E27FC236}">
                  <a16:creationId xmlns:a16="http://schemas.microsoft.com/office/drawing/2014/main" id="{4922EB5A-9DD2-E43F-C85F-1F3D99CB6697}"/>
                </a:ext>
              </a:extLst>
            </p:cNvPr>
            <p:cNvSpPr txBox="1"/>
            <p:nvPr/>
          </p:nvSpPr>
          <p:spPr>
            <a:xfrm>
              <a:off x="6819121" y="4067561"/>
              <a:ext cx="24190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200">
                <a:defRPr/>
              </a:pPr>
              <a:r>
                <a:rPr lang="en-US" altLang="zh-TW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rPr>
                <a:t>Diagnostic ions</a:t>
              </a:r>
              <a:endParaRPr lang="zh-TW" altLang="en-US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endParaRPr>
            </a:p>
          </p:txBody>
        </p:sp>
      </p:grpSp>
      <p:grpSp>
        <p:nvGrpSpPr>
          <p:cNvPr id="1413" name="群組 1412">
            <a:extLst>
              <a:ext uri="{FF2B5EF4-FFF2-40B4-BE49-F238E27FC236}">
                <a16:creationId xmlns:a16="http://schemas.microsoft.com/office/drawing/2014/main" id="{4AD2019E-6AA8-3568-1B8B-574808742F3F}"/>
              </a:ext>
            </a:extLst>
          </p:cNvPr>
          <p:cNvGrpSpPr/>
          <p:nvPr/>
        </p:nvGrpSpPr>
        <p:grpSpPr>
          <a:xfrm>
            <a:off x="6699561" y="6475988"/>
            <a:ext cx="759966" cy="303300"/>
            <a:chOff x="2971800" y="1674019"/>
            <a:chExt cx="266705" cy="337563"/>
          </a:xfrm>
        </p:grpSpPr>
        <p:cxnSp>
          <p:nvCxnSpPr>
            <p:cNvPr id="1415" name="直線接點 1414">
              <a:extLst>
                <a:ext uri="{FF2B5EF4-FFF2-40B4-BE49-F238E27FC236}">
                  <a16:creationId xmlns:a16="http://schemas.microsoft.com/office/drawing/2014/main" id="{A7876F94-9B38-EA38-30D4-EF3D4EF4A62D}"/>
                </a:ext>
              </a:extLst>
            </p:cNvPr>
            <p:cNvCxnSpPr>
              <a:cxnSpLocks/>
            </p:cNvCxnSpPr>
            <p:nvPr/>
          </p:nvCxnSpPr>
          <p:spPr>
            <a:xfrm>
              <a:off x="3083719" y="1824278"/>
              <a:ext cx="0" cy="178822"/>
            </a:xfrm>
            <a:prstGeom prst="line">
              <a:avLst/>
            </a:prstGeom>
            <a:ln w="952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6" name="直線接點 1415">
              <a:extLst>
                <a:ext uri="{FF2B5EF4-FFF2-40B4-BE49-F238E27FC236}">
                  <a16:creationId xmlns:a16="http://schemas.microsoft.com/office/drawing/2014/main" id="{337AE003-739F-5606-5586-B0A0F9ED2827}"/>
                </a:ext>
              </a:extLst>
            </p:cNvPr>
            <p:cNvCxnSpPr/>
            <p:nvPr/>
          </p:nvCxnSpPr>
          <p:spPr>
            <a:xfrm>
              <a:off x="3133726" y="1754982"/>
              <a:ext cx="0" cy="248118"/>
            </a:xfrm>
            <a:prstGeom prst="line">
              <a:avLst/>
            </a:prstGeom>
            <a:ln w="952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7" name="直線接點 1416">
              <a:extLst>
                <a:ext uri="{FF2B5EF4-FFF2-40B4-BE49-F238E27FC236}">
                  <a16:creationId xmlns:a16="http://schemas.microsoft.com/office/drawing/2014/main" id="{FC88AC90-DD62-D147-57D1-431E4B0CF8F3}"/>
                </a:ext>
              </a:extLst>
            </p:cNvPr>
            <p:cNvCxnSpPr>
              <a:cxnSpLocks/>
            </p:cNvCxnSpPr>
            <p:nvPr/>
          </p:nvCxnSpPr>
          <p:spPr>
            <a:xfrm>
              <a:off x="3178969" y="1690689"/>
              <a:ext cx="0" cy="314792"/>
            </a:xfrm>
            <a:prstGeom prst="line">
              <a:avLst/>
            </a:prstGeom>
            <a:ln w="952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8" name="直線接點 1417">
              <a:extLst>
                <a:ext uri="{FF2B5EF4-FFF2-40B4-BE49-F238E27FC236}">
                  <a16:creationId xmlns:a16="http://schemas.microsoft.com/office/drawing/2014/main" id="{0ACC2B12-06EB-8C2F-4D7C-BE8B8FC28684}"/>
                </a:ext>
              </a:extLst>
            </p:cNvPr>
            <p:cNvCxnSpPr>
              <a:cxnSpLocks/>
            </p:cNvCxnSpPr>
            <p:nvPr/>
          </p:nvCxnSpPr>
          <p:spPr>
            <a:xfrm>
              <a:off x="3217069" y="1835944"/>
              <a:ext cx="0" cy="167156"/>
            </a:xfrm>
            <a:prstGeom prst="line">
              <a:avLst/>
            </a:prstGeom>
            <a:ln w="952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19" name="矩形 1418">
              <a:extLst>
                <a:ext uri="{FF2B5EF4-FFF2-40B4-BE49-F238E27FC236}">
                  <a16:creationId xmlns:a16="http://schemas.microsoft.com/office/drawing/2014/main" id="{62252A40-0E3A-86D0-D40F-19DB770390C5}"/>
                </a:ext>
              </a:extLst>
            </p:cNvPr>
            <p:cNvSpPr/>
            <p:nvPr/>
          </p:nvSpPr>
          <p:spPr>
            <a:xfrm>
              <a:off x="2971800" y="1674019"/>
              <a:ext cx="266705" cy="32908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TW" altLang="en-US">
                <a:solidFill>
                  <a:prstClr val="white"/>
                </a:solidFill>
                <a:latin typeface="Neue Haas Grotesk Text Pro"/>
              </a:endParaRPr>
            </a:p>
          </p:txBody>
        </p:sp>
        <p:cxnSp>
          <p:nvCxnSpPr>
            <p:cNvPr id="1420" name="直線接點 1419">
              <a:extLst>
                <a:ext uri="{FF2B5EF4-FFF2-40B4-BE49-F238E27FC236}">
                  <a16:creationId xmlns:a16="http://schemas.microsoft.com/office/drawing/2014/main" id="{7F06C56D-D6E2-0433-0037-FABC3E67D3EE}"/>
                </a:ext>
              </a:extLst>
            </p:cNvPr>
            <p:cNvCxnSpPr>
              <a:cxnSpLocks/>
            </p:cNvCxnSpPr>
            <p:nvPr/>
          </p:nvCxnSpPr>
          <p:spPr>
            <a:xfrm>
              <a:off x="3027512" y="1868615"/>
              <a:ext cx="0" cy="134484"/>
            </a:xfrm>
            <a:prstGeom prst="line">
              <a:avLst/>
            </a:prstGeom>
            <a:ln w="952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2" name="直線接點 1421">
              <a:extLst>
                <a:ext uri="{FF2B5EF4-FFF2-40B4-BE49-F238E27FC236}">
                  <a16:creationId xmlns:a16="http://schemas.microsoft.com/office/drawing/2014/main" id="{3C78D284-006E-419B-10C5-375BD1948A91}"/>
                </a:ext>
              </a:extLst>
            </p:cNvPr>
            <p:cNvCxnSpPr>
              <a:cxnSpLocks/>
            </p:cNvCxnSpPr>
            <p:nvPr/>
          </p:nvCxnSpPr>
          <p:spPr>
            <a:xfrm>
              <a:off x="3048370" y="1916851"/>
              <a:ext cx="0" cy="86248"/>
            </a:xfrm>
            <a:prstGeom prst="line">
              <a:avLst/>
            </a:prstGeom>
            <a:ln w="952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4" name="直線接點 1423">
              <a:extLst>
                <a:ext uri="{FF2B5EF4-FFF2-40B4-BE49-F238E27FC236}">
                  <a16:creationId xmlns:a16="http://schemas.microsoft.com/office/drawing/2014/main" id="{49500DA6-1606-5491-B48D-9F476C7E2D1A}"/>
                </a:ext>
              </a:extLst>
            </p:cNvPr>
            <p:cNvCxnSpPr>
              <a:cxnSpLocks/>
            </p:cNvCxnSpPr>
            <p:nvPr/>
          </p:nvCxnSpPr>
          <p:spPr>
            <a:xfrm>
              <a:off x="3005165" y="1763464"/>
              <a:ext cx="0" cy="248118"/>
            </a:xfrm>
            <a:prstGeom prst="line">
              <a:avLst/>
            </a:prstGeom>
            <a:ln w="952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7" name="直線接點 1426">
              <a:extLst>
                <a:ext uri="{FF2B5EF4-FFF2-40B4-BE49-F238E27FC236}">
                  <a16:creationId xmlns:a16="http://schemas.microsoft.com/office/drawing/2014/main" id="{8ABCE20C-A368-5AC9-EFC5-B8F63567F8EA}"/>
                </a:ext>
              </a:extLst>
            </p:cNvPr>
            <p:cNvCxnSpPr/>
            <p:nvPr/>
          </p:nvCxnSpPr>
          <p:spPr>
            <a:xfrm>
              <a:off x="3114955" y="1754981"/>
              <a:ext cx="0" cy="248118"/>
            </a:xfrm>
            <a:prstGeom prst="line">
              <a:avLst/>
            </a:prstGeom>
            <a:ln w="952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8" name="直線接點 1427">
              <a:extLst>
                <a:ext uri="{FF2B5EF4-FFF2-40B4-BE49-F238E27FC236}">
                  <a16:creationId xmlns:a16="http://schemas.microsoft.com/office/drawing/2014/main" id="{19B11675-8257-C980-FE1F-B69023B084C3}"/>
                </a:ext>
              </a:extLst>
            </p:cNvPr>
            <p:cNvCxnSpPr>
              <a:cxnSpLocks/>
            </p:cNvCxnSpPr>
            <p:nvPr/>
          </p:nvCxnSpPr>
          <p:spPr>
            <a:xfrm>
              <a:off x="3138740" y="1824278"/>
              <a:ext cx="0" cy="178820"/>
            </a:xfrm>
            <a:prstGeom prst="line">
              <a:avLst/>
            </a:prstGeom>
            <a:ln w="952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147714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C4328C6-50F3-7B64-0411-77FA8B7C9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93D9D162-8FA9-06C9-0804-DF9E6C62FB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767471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AA84F67-E985-6782-719A-B3A36C19B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" altLang="zh-TW" sz="4000" b="0" i="0" dirty="0">
                <a:solidFill>
                  <a:srgbClr val="374151"/>
                </a:solidFill>
                <a:effectLst/>
                <a:latin typeface="Söhne"/>
              </a:rPr>
              <a:t>Collaborator</a:t>
            </a:r>
            <a:endParaRPr lang="zh-TW" altLang="en-US" sz="40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2DFB9C6-EA8C-3B9E-BF7A-0CB06206D9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46960" y="2108203"/>
            <a:ext cx="7911737" cy="3760891"/>
          </a:xfrm>
        </p:spPr>
        <p:txBody>
          <a:bodyPr>
            <a:normAutofit/>
          </a:bodyPr>
          <a:lstStyle/>
          <a:p>
            <a:pPr marL="269875" indent="-182563">
              <a:lnSpc>
                <a:spcPct val="170000"/>
              </a:lnSpc>
              <a:buSzPct val="150000"/>
              <a:buFont typeface="Calibri" panose="020F0502020204030204" pitchFamily="34" charset="0"/>
              <a:buChar char="·"/>
            </a:pPr>
            <a:r>
              <a:rPr kumimoji="1" lang="en-US" altLang="zh-TW" sz="2000" dirty="0" err="1"/>
              <a:t>Dr.Khoo</a:t>
            </a:r>
            <a:r>
              <a:rPr kumimoji="1" lang="en-US" altLang="zh-TW" sz="2000" dirty="0"/>
              <a:t> in Academia </a:t>
            </a:r>
            <a:r>
              <a:rPr kumimoji="1" lang="en-US" altLang="zh-TW" sz="2000" dirty="0" err="1"/>
              <a:t>Sinica</a:t>
            </a:r>
            <a:r>
              <a:rPr kumimoji="1" lang="en-US" altLang="zh-TW" sz="2000" dirty="0"/>
              <a:t> </a:t>
            </a:r>
          </a:p>
          <a:p>
            <a:pPr marL="269875" indent="-182563">
              <a:lnSpc>
                <a:spcPct val="170000"/>
              </a:lnSpc>
              <a:buSzPct val="150000"/>
              <a:buFont typeface="Calibri" panose="020F0502020204030204" pitchFamily="34" charset="0"/>
              <a:buChar char="·"/>
            </a:pPr>
            <a:r>
              <a:rPr kumimoji="1" lang="en-US" altLang="zh-TW" sz="1800" dirty="0"/>
              <a:t>Current need of an automation workflow on </a:t>
            </a:r>
            <a:r>
              <a:rPr kumimoji="1" lang="en-US" altLang="zh-TW" sz="1800" dirty="0" err="1"/>
              <a:t>multiomics</a:t>
            </a:r>
            <a:r>
              <a:rPr kumimoji="1" lang="en-US" altLang="zh-TW" sz="1800" dirty="0"/>
              <a:t> approach</a:t>
            </a:r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434518C9-4AEA-369D-9B60-4C8F96574770}"/>
              </a:ext>
            </a:extLst>
          </p:cNvPr>
          <p:cNvGrpSpPr/>
          <p:nvPr/>
        </p:nvGrpSpPr>
        <p:grpSpPr>
          <a:xfrm>
            <a:off x="8891752" y="0"/>
            <a:ext cx="1776248" cy="525518"/>
            <a:chOff x="7367752" y="0"/>
            <a:chExt cx="1776248" cy="525518"/>
          </a:xfrm>
          <a:solidFill>
            <a:schemeClr val="bg1">
              <a:lumMod val="85000"/>
            </a:schemeClr>
          </a:solidFill>
        </p:grpSpPr>
        <p:sp>
          <p:nvSpPr>
            <p:cNvPr id="7" name="五邊形 4">
              <a:extLst>
                <a:ext uri="{FF2B5EF4-FFF2-40B4-BE49-F238E27FC236}">
                  <a16:creationId xmlns:a16="http://schemas.microsoft.com/office/drawing/2014/main" id="{64CE88A4-08B5-51F7-3336-54521DBE181C}"/>
                </a:ext>
              </a:extLst>
            </p:cNvPr>
            <p:cNvSpPr/>
            <p:nvPr/>
          </p:nvSpPr>
          <p:spPr>
            <a:xfrm rot="10800000">
              <a:off x="7367752" y="0"/>
              <a:ext cx="1776248" cy="525518"/>
            </a:xfrm>
            <a:prstGeom prst="homePlat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3230D1ED-D298-2CBD-3D73-1EA1EA9AC950}"/>
                </a:ext>
              </a:extLst>
            </p:cNvPr>
            <p:cNvSpPr txBox="1"/>
            <p:nvPr/>
          </p:nvSpPr>
          <p:spPr>
            <a:xfrm>
              <a:off x="7835798" y="83823"/>
              <a:ext cx="1189054" cy="369332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spAutoFit/>
            </a:bodyPr>
            <a:lstStyle/>
            <a:p>
              <a:r>
                <a:rPr kumimoji="1" lang="en-US" altLang="zh-TW" dirty="0"/>
                <a:t>Progress</a:t>
              </a:r>
              <a:endParaRPr kumimoji="1" lang="zh-TW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7669889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E4B10BA-D539-DF3C-F179-5D22A1BB4E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2650" y="365127"/>
            <a:ext cx="7886700" cy="888205"/>
          </a:xfrm>
        </p:spPr>
        <p:txBody>
          <a:bodyPr>
            <a:normAutofit/>
          </a:bodyPr>
          <a:lstStyle/>
          <a:p>
            <a:r>
              <a:rPr lang="en-US" altLang="zh-TW" sz="2600" dirty="0"/>
              <a:t>The difficulties of analyzing glycans in MS spectral data</a:t>
            </a:r>
            <a:endParaRPr lang="zh-TW" altLang="en-US" sz="26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FA30D91-6B8A-3677-4362-79C261828B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52650" y="1253331"/>
            <a:ext cx="7886700" cy="4351338"/>
          </a:xfrm>
        </p:spPr>
        <p:txBody>
          <a:bodyPr>
            <a:normAutofit fontScale="92500" lnSpcReduction="10000"/>
          </a:bodyPr>
          <a:lstStyle/>
          <a:p>
            <a:r>
              <a:rPr lang="en-US" altLang="zh-TW" sz="2400" dirty="0"/>
              <a:t>Detection limit of the instruments</a:t>
            </a:r>
          </a:p>
          <a:p>
            <a:pPr lvl="1"/>
            <a:r>
              <a:rPr lang="en-US" altLang="zh-TW" sz="2000" dirty="0"/>
              <a:t>Not all of glycan signals are major peaks</a:t>
            </a:r>
          </a:p>
          <a:p>
            <a:pPr lvl="1"/>
            <a:r>
              <a:rPr lang="en-US" altLang="zh-TW" sz="2000" dirty="0"/>
              <a:t>One spectrum is usually insufficient for interpreting a glycan composition</a:t>
            </a:r>
          </a:p>
          <a:p>
            <a:pPr lvl="1"/>
            <a:r>
              <a:rPr lang="en-US" altLang="zh-TW" sz="2000" dirty="0"/>
              <a:t>Sometimes one spectrum contains signals from multiple glycan structures (not separated by liquid chromatography, contaminants, etc. ) </a:t>
            </a:r>
          </a:p>
          <a:p>
            <a:r>
              <a:rPr lang="en-US" altLang="zh-TW" sz="2400" dirty="0"/>
              <a:t>Redundant mass caused by nature of sugar units</a:t>
            </a:r>
          </a:p>
          <a:p>
            <a:pPr lvl="1"/>
            <a:r>
              <a:rPr lang="en-US" altLang="zh-TW" sz="2000" dirty="0"/>
              <a:t>Same molecular formula may represent different type of sugar unit</a:t>
            </a:r>
          </a:p>
          <a:p>
            <a:pPr lvl="2"/>
            <a:r>
              <a:rPr lang="en-US" altLang="zh-TW" sz="1600" dirty="0"/>
              <a:t>Like C6H12O6 can be both glucose, galactose, mannose</a:t>
            </a:r>
          </a:p>
          <a:p>
            <a:pPr lvl="2"/>
            <a:r>
              <a:rPr lang="en-US" altLang="zh-TW" sz="1600" dirty="0"/>
              <a:t>Need to interpret it with glycobiology knowledge</a:t>
            </a:r>
          </a:p>
          <a:p>
            <a:pPr lvl="2"/>
            <a:r>
              <a:rPr lang="en-US" altLang="zh-TW" sz="1600" dirty="0"/>
              <a:t>Enzyme cleavage may be an option when needed</a:t>
            </a:r>
          </a:p>
          <a:p>
            <a:r>
              <a:rPr lang="en-US" altLang="zh-TW" sz="2400" dirty="0"/>
              <a:t>Glycogene -&gt; glycan structure is not 1 to 1</a:t>
            </a:r>
          </a:p>
          <a:p>
            <a:pPr lvl="1"/>
            <a:r>
              <a:rPr lang="en-US" altLang="zh-TW" sz="2000" dirty="0"/>
              <a:t>One certain structure may be made by multiple enzymes, respectively</a:t>
            </a:r>
          </a:p>
          <a:p>
            <a:pPr lvl="1"/>
            <a:r>
              <a:rPr lang="en-US" altLang="zh-TW" sz="2000" dirty="0"/>
              <a:t>One enzyme may be also capable to make multiple kinds of structures</a:t>
            </a:r>
          </a:p>
          <a:p>
            <a:endParaRPr lang="zh-TW" altLang="en-US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7EE9CBCD-82FC-61BF-8CA9-AF24C167E3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1886" y="5524026"/>
            <a:ext cx="3106115" cy="1333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37739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33431</TotalTime>
  <Words>3319</Words>
  <Application>Microsoft Macintosh PowerPoint</Application>
  <PresentationFormat>寬螢幕</PresentationFormat>
  <Paragraphs>507</Paragraphs>
  <Slides>38</Slides>
  <Notes>8</Notes>
  <HiddenSlides>6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38</vt:i4>
      </vt:variant>
    </vt:vector>
  </HeadingPairs>
  <TitlesOfParts>
    <vt:vector size="46" baseType="lpstr">
      <vt:lpstr>Microsoft JhengHei UI</vt:lpstr>
      <vt:lpstr>Söhne</vt:lpstr>
      <vt:lpstr>system-ui</vt:lpstr>
      <vt:lpstr>Arial</vt:lpstr>
      <vt:lpstr>Calibri</vt:lpstr>
      <vt:lpstr>Calibri Light</vt:lpstr>
      <vt:lpstr>Neue Haas Grotesk Text Pro</vt:lpstr>
      <vt:lpstr>Office 佈景主題</vt:lpstr>
      <vt:lpstr>Glymass </vt:lpstr>
      <vt:lpstr>What is glycan?</vt:lpstr>
      <vt:lpstr>About fit composition</vt:lpstr>
      <vt:lpstr>About analyzing glycans in MS, MS/MS  spectrum data</vt:lpstr>
      <vt:lpstr>PowerPoint 簡報</vt:lpstr>
      <vt:lpstr>About analyzing glycans in MS, MS/MS  spectrum data</vt:lpstr>
      <vt:lpstr>PowerPoint 簡報</vt:lpstr>
      <vt:lpstr>Collaborator</vt:lpstr>
      <vt:lpstr>The difficulties of analyzing glycans in MS spectral data</vt:lpstr>
      <vt:lpstr>Overview of the pipeline</vt:lpstr>
      <vt:lpstr>Read/Extract data part</vt:lpstr>
      <vt:lpstr>Points of our extractor</vt:lpstr>
      <vt:lpstr>About fit composition</vt:lpstr>
      <vt:lpstr>About fit composition - cont</vt:lpstr>
      <vt:lpstr>Points of fit composition</vt:lpstr>
      <vt:lpstr>Aims of this project</vt:lpstr>
      <vt:lpstr>So where is the ML/DL part?</vt:lpstr>
      <vt:lpstr>PowerPoint 簡報</vt:lpstr>
      <vt:lpstr>PowerPoint 簡報</vt:lpstr>
      <vt:lpstr>PowerPoint 簡報</vt:lpstr>
      <vt:lpstr>Simplify the task and focus on “features”</vt:lpstr>
      <vt:lpstr>The question I asked in last long progress</vt:lpstr>
      <vt:lpstr>PowerPoint 簡報</vt:lpstr>
      <vt:lpstr>Simple test</vt:lpstr>
      <vt:lpstr>PowerPoint 簡報</vt:lpstr>
      <vt:lpstr>PowerPoint 簡報</vt:lpstr>
      <vt:lpstr>1642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Glymass </dc:title>
  <dc:creator>Microsoft Office User</dc:creator>
  <cp:lastModifiedBy>Microsoft Office User</cp:lastModifiedBy>
  <cp:revision>5</cp:revision>
  <dcterms:created xsi:type="dcterms:W3CDTF">2023-04-23T04:14:16Z</dcterms:created>
  <dcterms:modified xsi:type="dcterms:W3CDTF">2023-05-16T09:26:13Z</dcterms:modified>
</cp:coreProperties>
</file>